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8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theme/theme10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11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2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3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15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theme/theme16.xml" ContentType="application/vnd.openxmlformats-officedocument.theme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17.xml" ContentType="application/vnd.openxmlformats-officedocument.theme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18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9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20.xml" ContentType="application/vnd.openxmlformats-officedocument.theme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22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theme/theme23.xml" ContentType="application/vnd.openxmlformats-officedocument.theme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theme/theme24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25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heme/theme26.xml" ContentType="application/vnd.openxmlformats-officedocument.theme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27.xml" ContentType="application/vnd.openxmlformats-officedocument.theme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74" r:id="rId1"/>
    <p:sldMasterId id="2147483887" r:id="rId2"/>
    <p:sldMasterId id="2147483892" r:id="rId3"/>
    <p:sldMasterId id="2147483906" r:id="rId4"/>
    <p:sldMasterId id="2147483911" r:id="rId5"/>
    <p:sldMasterId id="2147483925" r:id="rId6"/>
    <p:sldMasterId id="2147483938" r:id="rId7"/>
    <p:sldMasterId id="2147483952" r:id="rId8"/>
    <p:sldMasterId id="2147483964" r:id="rId9"/>
    <p:sldMasterId id="2147483987" r:id="rId10"/>
    <p:sldMasterId id="2147483990" r:id="rId11"/>
    <p:sldMasterId id="2147484008" r:id="rId12"/>
    <p:sldMasterId id="2147484020" r:id="rId13"/>
    <p:sldMasterId id="2147484032" r:id="rId14"/>
    <p:sldMasterId id="2147484044" r:id="rId15"/>
    <p:sldMasterId id="2147484056" r:id="rId16"/>
    <p:sldMasterId id="2147484068" r:id="rId17"/>
    <p:sldMasterId id="2147484080" r:id="rId18"/>
    <p:sldMasterId id="2147484092" r:id="rId19"/>
    <p:sldMasterId id="2147484104" r:id="rId20"/>
    <p:sldMasterId id="2147484116" r:id="rId21"/>
    <p:sldMasterId id="2147484128" r:id="rId22"/>
    <p:sldMasterId id="2147484140" r:id="rId23"/>
    <p:sldMasterId id="2147484152" r:id="rId24"/>
    <p:sldMasterId id="2147484164" r:id="rId25"/>
    <p:sldMasterId id="2147484176" r:id="rId26"/>
    <p:sldMasterId id="2147484188" r:id="rId27"/>
    <p:sldMasterId id="2147484213" r:id="rId28"/>
  </p:sldMasterIdLst>
  <p:notesMasterIdLst>
    <p:notesMasterId r:id="rId35"/>
  </p:notesMasterIdLst>
  <p:handoutMasterIdLst>
    <p:handoutMasterId r:id="rId36"/>
  </p:handoutMasterIdLst>
  <p:sldIdLst>
    <p:sldId id="823" r:id="rId29"/>
    <p:sldId id="824" r:id="rId30"/>
    <p:sldId id="825" r:id="rId31"/>
    <p:sldId id="826" r:id="rId32"/>
    <p:sldId id="827" r:id="rId33"/>
    <p:sldId id="828" r:id="rId34"/>
  </p:sldIdLst>
  <p:sldSz cx="9144000" cy="6858000" type="screen4x3"/>
  <p:notesSz cx="6934200" cy="9232900"/>
  <p:custDataLst>
    <p:tags r:id="rId3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4F19"/>
    <a:srgbClr val="72C7E7"/>
    <a:srgbClr val="BFBFBF"/>
    <a:srgbClr val="E46C0A"/>
    <a:srgbClr val="D16F1A"/>
    <a:srgbClr val="049D64"/>
    <a:srgbClr val="F69240"/>
    <a:srgbClr val="EAEAEA"/>
    <a:srgbClr val="006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69" autoAdjust="0"/>
    <p:restoredTop sz="88967" autoAdjust="0"/>
  </p:normalViewPr>
  <p:slideViewPr>
    <p:cSldViewPr snapToGrid="0">
      <p:cViewPr>
        <p:scale>
          <a:sx n="60" d="100"/>
          <a:sy n="60" d="100"/>
        </p:scale>
        <p:origin x="-27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1386" y="-108"/>
      </p:cViewPr>
      <p:guideLst>
        <p:guide orient="horz" pos="2908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handoutMaster" Target="handoutMasters/handoutMaster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2" name="Picture 6" descr="Teacher and Student Guide - Header II"/>
          <p:cNvPicPr>
            <a:picLocks noChangeAspect="1" noChangeArrowheads="1"/>
          </p:cNvPicPr>
          <p:nvPr/>
        </p:nvPicPr>
        <p:blipFill>
          <a:blip r:embed="rId2" cstate="print"/>
          <a:srcRect t="7510"/>
          <a:stretch>
            <a:fillRect/>
          </a:stretch>
        </p:blipFill>
        <p:spPr bwMode="auto">
          <a:xfrm>
            <a:off x="0" y="0"/>
            <a:ext cx="6934200" cy="1250950"/>
          </a:xfrm>
          <a:prstGeom prst="rect">
            <a:avLst/>
          </a:prstGeom>
          <a:noFill/>
        </p:spPr>
      </p:pic>
      <p:sp>
        <p:nvSpPr>
          <p:cNvPr id="96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671638" y="312738"/>
            <a:ext cx="47132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endParaRPr lang="en-US" dirty="0"/>
          </a:p>
        </p:txBody>
      </p:sp>
      <p:sp>
        <p:nvSpPr>
          <p:cNvPr id="96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88" y="8637588"/>
            <a:ext cx="6932612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Century Gothic" pitchFamily="34" charset="0"/>
              </a:defRPr>
            </a:lvl1pPr>
          </a:lstStyle>
          <a:p>
            <a:fld id="{6BF5AD20-1516-4AA1-882A-914E3CB26AF2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6264" name="Line 8"/>
          <p:cNvSpPr>
            <a:spLocks noChangeShapeType="1"/>
          </p:cNvSpPr>
          <p:nvPr/>
        </p:nvSpPr>
        <p:spPr bwMode="auto">
          <a:xfrm>
            <a:off x="0" y="85471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3608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 descr="Teacher and Student Guide - Header 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934200" cy="1352550"/>
          </a:xfrm>
          <a:prstGeom prst="rect">
            <a:avLst/>
          </a:prstGeom>
          <a:noFill/>
        </p:spPr>
      </p:pic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584325" y="341313"/>
            <a:ext cx="4819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endParaRPr lang="en-US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58900" y="1295400"/>
            <a:ext cx="4213225" cy="3160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687888"/>
            <a:ext cx="5546725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0" y="8634413"/>
            <a:ext cx="69326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600">
                <a:latin typeface="Century Gothic" pitchFamily="34" charset="0"/>
              </a:defRPr>
            </a:lvl1pPr>
          </a:lstStyle>
          <a:p>
            <a:fld id="{50E10218-598B-4F25-9FDF-7D4C927B9DD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0" y="8547100"/>
            <a:ext cx="6934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700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rgbClr val="0000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100" kern="1200">
        <a:solidFill>
          <a:srgbClr val="0000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100" kern="1200">
        <a:solidFill>
          <a:srgbClr val="0000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100" kern="1200">
        <a:solidFill>
          <a:srgbClr val="0000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100" kern="1200">
        <a:solidFill>
          <a:srgbClr val="0000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5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6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9.xml"/></Relationships>
</file>

<file path=ppt/slideLayouts/_rels/slideLayout1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0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1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2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2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3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3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4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5.xml"/></Relationships>
</file>

<file path=ppt/slideLayouts/_rels/slideLayout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6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7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7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8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8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0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3.png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9" name="Picture 9" descr="Sub Sect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7283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55600" y="1136650"/>
            <a:ext cx="7772400" cy="4589463"/>
          </a:xfrm>
        </p:spPr>
        <p:txBody>
          <a:bodyPr/>
          <a:lstStyle>
            <a:lvl1pPr>
              <a:defRPr sz="2400" b="0" smtClean="0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ntent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3A2CA-E594-4C36-A16F-E8AB926ADD7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6CAC-28B0-4EA0-8539-8E9A24FA7B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AgBus 3D 4c_30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339850"/>
            <a:ext cx="30607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E430-BE21-4ACC-9B85-6330BDAD10A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37DF-2452-4BFF-A806-620CE2CDBDB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/>
              <a:pPr/>
              <a:t>‹#›</a:t>
            </a:fld>
            <a:endParaRPr lang="en-US" dirty="0"/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D2E3-7236-4BFA-8F20-9AA8CA4FB9F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5F3B-87D6-4EAC-BD2C-19CAAF3D2E6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D3B0-6217-4464-A4CB-A0F8F32E667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DB7B-4674-45B7-8D92-3805E0DEDE5C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E56F-C1E4-46A2-91D8-53E40F47142A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51F8-D72B-40E8-A196-35ADE14DC475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ABA8-F369-4C05-871E-35D56F7451B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0897-8F7D-449D-9846-01939C759E6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0050"/>
            <a:ext cx="8229600" cy="44561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C3DF-CD5D-4213-99A9-7080037E64EC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BLANDON\Mes documents\X_DOCUS02\Mes images\CARTES\Monde\Carte monde Fotolia réduite contours verts.jpg"/>
          <p:cNvPicPr>
            <a:picLocks noChangeAspect="1" noChangeArrowheads="1"/>
          </p:cNvPicPr>
          <p:nvPr/>
        </p:nvPicPr>
        <p:blipFill>
          <a:blip r:embed="rId2" cstate="print">
            <a:lum bright="34000" contrast="-16000"/>
          </a:blip>
          <a:srcRect/>
          <a:stretch>
            <a:fillRect/>
          </a:stretch>
        </p:blipFill>
        <p:spPr bwMode="auto">
          <a:xfrm>
            <a:off x="1114425" y="1757363"/>
            <a:ext cx="6915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1588"/>
            <a:ext cx="9144000" cy="5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Rectangle 9"/>
          <p:cNvSpPr/>
          <p:nvPr/>
        </p:nvSpPr>
        <p:spPr bwMode="white">
          <a:xfrm>
            <a:off x="5715000" y="0"/>
            <a:ext cx="3429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23"/>
          <p:cNvGrpSpPr/>
          <p:nvPr/>
        </p:nvGrpSpPr>
        <p:grpSpPr>
          <a:xfrm>
            <a:off x="1104900" y="454025"/>
            <a:ext cx="6934201" cy="809625"/>
            <a:chOff x="1104900" y="454025"/>
            <a:chExt cx="6934201" cy="809625"/>
          </a:xfrm>
        </p:grpSpPr>
        <p:sp>
          <p:nvSpPr>
            <p:cNvPr id="2053" name="Freeform 5"/>
            <p:cNvSpPr>
              <a:spLocks/>
            </p:cNvSpPr>
            <p:nvPr userDrawn="1"/>
          </p:nvSpPr>
          <p:spPr bwMode="auto">
            <a:xfrm>
              <a:off x="1104900" y="473075"/>
              <a:ext cx="717550" cy="771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1" y="0"/>
                </a:cxn>
                <a:cxn ang="0">
                  <a:pos x="51" y="206"/>
                </a:cxn>
                <a:cxn ang="0">
                  <a:pos x="401" y="206"/>
                </a:cxn>
                <a:cxn ang="0">
                  <a:pos x="401" y="0"/>
                </a:cxn>
                <a:cxn ang="0">
                  <a:pos x="452" y="0"/>
                </a:cxn>
                <a:cxn ang="0">
                  <a:pos x="452" y="486"/>
                </a:cxn>
                <a:cxn ang="0">
                  <a:pos x="401" y="486"/>
                </a:cxn>
                <a:cxn ang="0">
                  <a:pos x="401" y="252"/>
                </a:cxn>
                <a:cxn ang="0">
                  <a:pos x="51" y="252"/>
                </a:cxn>
                <a:cxn ang="0">
                  <a:pos x="51" y="486"/>
                </a:cxn>
                <a:cxn ang="0">
                  <a:pos x="0" y="486"/>
                </a:cxn>
                <a:cxn ang="0">
                  <a:pos x="0" y="0"/>
                </a:cxn>
              </a:cxnLst>
              <a:rect l="0" t="0" r="r" b="b"/>
              <a:pathLst>
                <a:path w="452" h="486">
                  <a:moveTo>
                    <a:pt x="0" y="0"/>
                  </a:moveTo>
                  <a:lnTo>
                    <a:pt x="51" y="0"/>
                  </a:lnTo>
                  <a:lnTo>
                    <a:pt x="51" y="206"/>
                  </a:lnTo>
                  <a:lnTo>
                    <a:pt x="401" y="206"/>
                  </a:lnTo>
                  <a:lnTo>
                    <a:pt x="401" y="0"/>
                  </a:lnTo>
                  <a:lnTo>
                    <a:pt x="452" y="0"/>
                  </a:lnTo>
                  <a:lnTo>
                    <a:pt x="452" y="486"/>
                  </a:lnTo>
                  <a:lnTo>
                    <a:pt x="401" y="486"/>
                  </a:lnTo>
                  <a:lnTo>
                    <a:pt x="401" y="252"/>
                  </a:lnTo>
                  <a:lnTo>
                    <a:pt x="51" y="252"/>
                  </a:lnTo>
                  <a:lnTo>
                    <a:pt x="51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Freeform 6"/>
            <p:cNvSpPr>
              <a:spLocks/>
            </p:cNvSpPr>
            <p:nvPr userDrawn="1"/>
          </p:nvSpPr>
          <p:spPr bwMode="auto">
            <a:xfrm>
              <a:off x="1966913" y="473075"/>
              <a:ext cx="917575" cy="771525"/>
            </a:xfrm>
            <a:custGeom>
              <a:avLst/>
              <a:gdLst/>
              <a:ahLst/>
              <a:cxnLst>
                <a:cxn ang="0">
                  <a:pos x="507" y="0"/>
                </a:cxn>
                <a:cxn ang="0">
                  <a:pos x="578" y="0"/>
                </a:cxn>
                <a:cxn ang="0">
                  <a:pos x="578" y="486"/>
                </a:cxn>
                <a:cxn ang="0">
                  <a:pos x="527" y="486"/>
                </a:cxn>
                <a:cxn ang="0">
                  <a:pos x="527" y="66"/>
                </a:cxn>
                <a:cxn ang="0">
                  <a:pos x="526" y="66"/>
                </a:cxn>
                <a:cxn ang="0">
                  <a:pos x="312" y="486"/>
                </a:cxn>
                <a:cxn ang="0">
                  <a:pos x="266" y="486"/>
                </a:cxn>
                <a:cxn ang="0">
                  <a:pos x="50" y="65"/>
                </a:cxn>
                <a:cxn ang="0">
                  <a:pos x="50" y="65"/>
                </a:cxn>
                <a:cxn ang="0">
                  <a:pos x="50" y="486"/>
                </a:cxn>
                <a:cxn ang="0">
                  <a:pos x="0" y="486"/>
                </a:cxn>
                <a:cxn ang="0">
                  <a:pos x="0" y="0"/>
                </a:cxn>
                <a:cxn ang="0">
                  <a:pos x="74" y="0"/>
                </a:cxn>
                <a:cxn ang="0">
                  <a:pos x="290" y="423"/>
                </a:cxn>
                <a:cxn ang="0">
                  <a:pos x="507" y="0"/>
                </a:cxn>
              </a:cxnLst>
              <a:rect l="0" t="0" r="r" b="b"/>
              <a:pathLst>
                <a:path w="578" h="486">
                  <a:moveTo>
                    <a:pt x="507" y="0"/>
                  </a:moveTo>
                  <a:lnTo>
                    <a:pt x="578" y="0"/>
                  </a:lnTo>
                  <a:lnTo>
                    <a:pt x="578" y="486"/>
                  </a:lnTo>
                  <a:lnTo>
                    <a:pt x="527" y="486"/>
                  </a:lnTo>
                  <a:lnTo>
                    <a:pt x="527" y="66"/>
                  </a:lnTo>
                  <a:lnTo>
                    <a:pt x="526" y="66"/>
                  </a:lnTo>
                  <a:lnTo>
                    <a:pt x="312" y="486"/>
                  </a:lnTo>
                  <a:lnTo>
                    <a:pt x="266" y="486"/>
                  </a:lnTo>
                  <a:lnTo>
                    <a:pt x="50" y="65"/>
                  </a:lnTo>
                  <a:lnTo>
                    <a:pt x="50" y="65"/>
                  </a:lnTo>
                  <a:lnTo>
                    <a:pt x="50" y="486"/>
                  </a:lnTo>
                  <a:lnTo>
                    <a:pt x="0" y="486"/>
                  </a:lnTo>
                  <a:lnTo>
                    <a:pt x="0" y="0"/>
                  </a:lnTo>
                  <a:lnTo>
                    <a:pt x="74" y="0"/>
                  </a:lnTo>
                  <a:lnTo>
                    <a:pt x="290" y="423"/>
                  </a:lnTo>
                  <a:lnTo>
                    <a:pt x="507" y="0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3457575" y="454025"/>
              <a:ext cx="792163" cy="809625"/>
            </a:xfrm>
            <a:custGeom>
              <a:avLst/>
              <a:gdLst/>
              <a:ahLst/>
              <a:cxnLst>
                <a:cxn ang="0">
                  <a:pos x="496" y="334"/>
                </a:cxn>
                <a:cxn ang="0">
                  <a:pos x="476" y="390"/>
                </a:cxn>
                <a:cxn ang="0">
                  <a:pos x="441" y="439"/>
                </a:cxn>
                <a:cxn ang="0">
                  <a:pos x="394" y="477"/>
                </a:cxn>
                <a:cxn ang="0">
                  <a:pos x="332" y="501"/>
                </a:cxn>
                <a:cxn ang="0">
                  <a:pos x="259" y="510"/>
                </a:cxn>
                <a:cxn ang="0">
                  <a:pos x="202" y="506"/>
                </a:cxn>
                <a:cxn ang="0">
                  <a:pos x="128" y="483"/>
                </a:cxn>
                <a:cxn ang="0">
                  <a:pos x="70" y="441"/>
                </a:cxn>
                <a:cxn ang="0">
                  <a:pos x="28" y="383"/>
                </a:cxn>
                <a:cxn ang="0">
                  <a:pos x="5" y="311"/>
                </a:cxn>
                <a:cxn ang="0">
                  <a:pos x="0" y="254"/>
                </a:cxn>
                <a:cxn ang="0">
                  <a:pos x="8" y="191"/>
                </a:cxn>
                <a:cxn ang="0">
                  <a:pos x="31" y="126"/>
                </a:cxn>
                <a:cxn ang="0">
                  <a:pos x="75" y="68"/>
                </a:cxn>
                <a:cxn ang="0">
                  <a:pos x="138" y="23"/>
                </a:cxn>
                <a:cxn ang="0">
                  <a:pos x="225" y="1"/>
                </a:cxn>
                <a:cxn ang="0">
                  <a:pos x="278" y="0"/>
                </a:cxn>
                <a:cxn ang="0">
                  <a:pos x="339" y="9"/>
                </a:cxn>
                <a:cxn ang="0">
                  <a:pos x="394" y="30"/>
                </a:cxn>
                <a:cxn ang="0">
                  <a:pos x="441" y="64"/>
                </a:cxn>
                <a:cxn ang="0">
                  <a:pos x="477" y="113"/>
                </a:cxn>
                <a:cxn ang="0">
                  <a:pos x="495" y="176"/>
                </a:cxn>
                <a:cxn ang="0">
                  <a:pos x="441" y="159"/>
                </a:cxn>
                <a:cxn ang="0">
                  <a:pos x="421" y="117"/>
                </a:cxn>
                <a:cxn ang="0">
                  <a:pos x="391" y="84"/>
                </a:cxn>
                <a:cxn ang="0">
                  <a:pos x="352" y="62"/>
                </a:cxn>
                <a:cxn ang="0">
                  <a:pos x="307" y="49"/>
                </a:cxn>
                <a:cxn ang="0">
                  <a:pos x="259" y="46"/>
                </a:cxn>
                <a:cxn ang="0">
                  <a:pos x="216" y="49"/>
                </a:cxn>
                <a:cxn ang="0">
                  <a:pos x="158" y="65"/>
                </a:cxn>
                <a:cxn ang="0">
                  <a:pos x="111" y="97"/>
                </a:cxn>
                <a:cxn ang="0">
                  <a:pos x="77" y="143"/>
                </a:cxn>
                <a:cxn ang="0">
                  <a:pos x="59" y="205"/>
                </a:cxn>
                <a:cxn ang="0">
                  <a:pos x="54" y="254"/>
                </a:cxn>
                <a:cxn ang="0">
                  <a:pos x="60" y="315"/>
                </a:cxn>
                <a:cxn ang="0">
                  <a:pos x="80" y="368"/>
                </a:cxn>
                <a:cxn ang="0">
                  <a:pos x="114" y="415"/>
                </a:cxn>
                <a:cxn ang="0">
                  <a:pos x="164" y="446"/>
                </a:cxn>
                <a:cxn ang="0">
                  <a:pos x="232" y="462"/>
                </a:cxn>
                <a:cxn ang="0">
                  <a:pos x="280" y="464"/>
                </a:cxn>
                <a:cxn ang="0">
                  <a:pos x="335" y="454"/>
                </a:cxn>
                <a:cxn ang="0">
                  <a:pos x="379" y="432"/>
                </a:cxn>
                <a:cxn ang="0">
                  <a:pos x="411" y="402"/>
                </a:cxn>
                <a:cxn ang="0">
                  <a:pos x="436" y="361"/>
                </a:cxn>
                <a:cxn ang="0">
                  <a:pos x="449" y="314"/>
                </a:cxn>
              </a:cxnLst>
              <a:rect l="0" t="0" r="r" b="b"/>
              <a:pathLst>
                <a:path w="499" h="510">
                  <a:moveTo>
                    <a:pt x="499" y="314"/>
                  </a:moveTo>
                  <a:lnTo>
                    <a:pt x="499" y="314"/>
                  </a:lnTo>
                  <a:lnTo>
                    <a:pt x="496" y="334"/>
                  </a:lnTo>
                  <a:lnTo>
                    <a:pt x="492" y="353"/>
                  </a:lnTo>
                  <a:lnTo>
                    <a:pt x="485" y="371"/>
                  </a:lnTo>
                  <a:lnTo>
                    <a:pt x="476" y="390"/>
                  </a:lnTo>
                  <a:lnTo>
                    <a:pt x="467" y="407"/>
                  </a:lnTo>
                  <a:lnTo>
                    <a:pt x="456" y="423"/>
                  </a:lnTo>
                  <a:lnTo>
                    <a:pt x="441" y="439"/>
                  </a:lnTo>
                  <a:lnTo>
                    <a:pt x="427" y="452"/>
                  </a:lnTo>
                  <a:lnTo>
                    <a:pt x="411" y="465"/>
                  </a:lnTo>
                  <a:lnTo>
                    <a:pt x="394" y="477"/>
                  </a:lnTo>
                  <a:lnTo>
                    <a:pt x="375" y="487"/>
                  </a:lnTo>
                  <a:lnTo>
                    <a:pt x="353" y="496"/>
                  </a:lnTo>
                  <a:lnTo>
                    <a:pt x="332" y="501"/>
                  </a:lnTo>
                  <a:lnTo>
                    <a:pt x="309" y="507"/>
                  </a:lnTo>
                  <a:lnTo>
                    <a:pt x="284" y="510"/>
                  </a:lnTo>
                  <a:lnTo>
                    <a:pt x="259" y="510"/>
                  </a:lnTo>
                  <a:lnTo>
                    <a:pt x="259" y="510"/>
                  </a:lnTo>
                  <a:lnTo>
                    <a:pt x="231" y="510"/>
                  </a:lnTo>
                  <a:lnTo>
                    <a:pt x="202" y="506"/>
                  </a:lnTo>
                  <a:lnTo>
                    <a:pt x="176" y="500"/>
                  </a:lnTo>
                  <a:lnTo>
                    <a:pt x="151" y="493"/>
                  </a:lnTo>
                  <a:lnTo>
                    <a:pt x="128" y="483"/>
                  </a:lnTo>
                  <a:lnTo>
                    <a:pt x="108" y="471"/>
                  </a:lnTo>
                  <a:lnTo>
                    <a:pt x="88" y="457"/>
                  </a:lnTo>
                  <a:lnTo>
                    <a:pt x="70" y="441"/>
                  </a:lnTo>
                  <a:lnTo>
                    <a:pt x="54" y="423"/>
                  </a:lnTo>
                  <a:lnTo>
                    <a:pt x="40" y="405"/>
                  </a:lnTo>
                  <a:lnTo>
                    <a:pt x="28" y="383"/>
                  </a:lnTo>
                  <a:lnTo>
                    <a:pt x="18" y="361"/>
                  </a:lnTo>
                  <a:lnTo>
                    <a:pt x="10" y="337"/>
                  </a:lnTo>
                  <a:lnTo>
                    <a:pt x="5" y="311"/>
                  </a:lnTo>
                  <a:lnTo>
                    <a:pt x="1" y="283"/>
                  </a:lnTo>
                  <a:lnTo>
                    <a:pt x="0" y="254"/>
                  </a:lnTo>
                  <a:lnTo>
                    <a:pt x="0" y="254"/>
                  </a:lnTo>
                  <a:lnTo>
                    <a:pt x="1" y="234"/>
                  </a:lnTo>
                  <a:lnTo>
                    <a:pt x="4" y="212"/>
                  </a:lnTo>
                  <a:lnTo>
                    <a:pt x="8" y="191"/>
                  </a:lnTo>
                  <a:lnTo>
                    <a:pt x="14" y="168"/>
                  </a:lnTo>
                  <a:lnTo>
                    <a:pt x="21" y="146"/>
                  </a:lnTo>
                  <a:lnTo>
                    <a:pt x="31" y="126"/>
                  </a:lnTo>
                  <a:lnTo>
                    <a:pt x="44" y="105"/>
                  </a:lnTo>
                  <a:lnTo>
                    <a:pt x="59" y="85"/>
                  </a:lnTo>
                  <a:lnTo>
                    <a:pt x="75" y="68"/>
                  </a:lnTo>
                  <a:lnTo>
                    <a:pt x="93" y="51"/>
                  </a:lnTo>
                  <a:lnTo>
                    <a:pt x="115" y="36"/>
                  </a:lnTo>
                  <a:lnTo>
                    <a:pt x="138" y="23"/>
                  </a:lnTo>
                  <a:lnTo>
                    <a:pt x="164" y="13"/>
                  </a:lnTo>
                  <a:lnTo>
                    <a:pt x="193" y="6"/>
                  </a:lnTo>
                  <a:lnTo>
                    <a:pt x="225" y="1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78" y="0"/>
                  </a:lnTo>
                  <a:lnTo>
                    <a:pt x="298" y="1"/>
                  </a:lnTo>
                  <a:lnTo>
                    <a:pt x="319" y="4"/>
                  </a:lnTo>
                  <a:lnTo>
                    <a:pt x="339" y="9"/>
                  </a:lnTo>
                  <a:lnTo>
                    <a:pt x="358" y="14"/>
                  </a:lnTo>
                  <a:lnTo>
                    <a:pt x="376" y="22"/>
                  </a:lnTo>
                  <a:lnTo>
                    <a:pt x="394" y="30"/>
                  </a:lnTo>
                  <a:lnTo>
                    <a:pt x="411" y="39"/>
                  </a:lnTo>
                  <a:lnTo>
                    <a:pt x="427" y="51"/>
                  </a:lnTo>
                  <a:lnTo>
                    <a:pt x="441" y="64"/>
                  </a:lnTo>
                  <a:lnTo>
                    <a:pt x="456" y="78"/>
                  </a:lnTo>
                  <a:lnTo>
                    <a:pt x="467" y="94"/>
                  </a:lnTo>
                  <a:lnTo>
                    <a:pt x="477" y="113"/>
                  </a:lnTo>
                  <a:lnTo>
                    <a:pt x="485" y="131"/>
                  </a:lnTo>
                  <a:lnTo>
                    <a:pt x="492" y="153"/>
                  </a:lnTo>
                  <a:lnTo>
                    <a:pt x="495" y="176"/>
                  </a:lnTo>
                  <a:lnTo>
                    <a:pt x="444" y="176"/>
                  </a:lnTo>
                  <a:lnTo>
                    <a:pt x="444" y="176"/>
                  </a:lnTo>
                  <a:lnTo>
                    <a:pt x="441" y="159"/>
                  </a:lnTo>
                  <a:lnTo>
                    <a:pt x="436" y="143"/>
                  </a:lnTo>
                  <a:lnTo>
                    <a:pt x="430" y="130"/>
                  </a:lnTo>
                  <a:lnTo>
                    <a:pt x="421" y="117"/>
                  </a:lnTo>
                  <a:lnTo>
                    <a:pt x="412" y="104"/>
                  </a:lnTo>
                  <a:lnTo>
                    <a:pt x="402" y="94"/>
                  </a:lnTo>
                  <a:lnTo>
                    <a:pt x="391" y="84"/>
                  </a:lnTo>
                  <a:lnTo>
                    <a:pt x="379" y="77"/>
                  </a:lnTo>
                  <a:lnTo>
                    <a:pt x="366" y="69"/>
                  </a:lnTo>
                  <a:lnTo>
                    <a:pt x="352" y="62"/>
                  </a:lnTo>
                  <a:lnTo>
                    <a:pt x="337" y="58"/>
                  </a:lnTo>
                  <a:lnTo>
                    <a:pt x="323" y="53"/>
                  </a:lnTo>
                  <a:lnTo>
                    <a:pt x="307" y="49"/>
                  </a:lnTo>
                  <a:lnTo>
                    <a:pt x="291" y="48"/>
                  </a:lnTo>
                  <a:lnTo>
                    <a:pt x="275" y="46"/>
                  </a:lnTo>
                  <a:lnTo>
                    <a:pt x="259" y="46"/>
                  </a:lnTo>
                  <a:lnTo>
                    <a:pt x="259" y="46"/>
                  </a:lnTo>
                  <a:lnTo>
                    <a:pt x="236" y="46"/>
                  </a:lnTo>
                  <a:lnTo>
                    <a:pt x="216" y="49"/>
                  </a:lnTo>
                  <a:lnTo>
                    <a:pt x="194" y="53"/>
                  </a:lnTo>
                  <a:lnTo>
                    <a:pt x="176" y="58"/>
                  </a:lnTo>
                  <a:lnTo>
                    <a:pt x="158" y="65"/>
                  </a:lnTo>
                  <a:lnTo>
                    <a:pt x="141" y="75"/>
                  </a:lnTo>
                  <a:lnTo>
                    <a:pt x="125" y="85"/>
                  </a:lnTo>
                  <a:lnTo>
                    <a:pt x="111" y="97"/>
                  </a:lnTo>
                  <a:lnTo>
                    <a:pt x="99" y="111"/>
                  </a:lnTo>
                  <a:lnTo>
                    <a:pt x="88" y="127"/>
                  </a:lnTo>
                  <a:lnTo>
                    <a:pt x="77" y="143"/>
                  </a:lnTo>
                  <a:lnTo>
                    <a:pt x="69" y="162"/>
                  </a:lnTo>
                  <a:lnTo>
                    <a:pt x="63" y="183"/>
                  </a:lnTo>
                  <a:lnTo>
                    <a:pt x="59" y="205"/>
                  </a:lnTo>
                  <a:lnTo>
                    <a:pt x="56" y="230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6" y="275"/>
                  </a:lnTo>
                  <a:lnTo>
                    <a:pt x="57" y="295"/>
                  </a:lnTo>
                  <a:lnTo>
                    <a:pt x="60" y="315"/>
                  </a:lnTo>
                  <a:lnTo>
                    <a:pt x="66" y="334"/>
                  </a:lnTo>
                  <a:lnTo>
                    <a:pt x="72" y="351"/>
                  </a:lnTo>
                  <a:lnTo>
                    <a:pt x="80" y="368"/>
                  </a:lnTo>
                  <a:lnTo>
                    <a:pt x="90" y="386"/>
                  </a:lnTo>
                  <a:lnTo>
                    <a:pt x="101" y="400"/>
                  </a:lnTo>
                  <a:lnTo>
                    <a:pt x="114" y="415"/>
                  </a:lnTo>
                  <a:lnTo>
                    <a:pt x="129" y="426"/>
                  </a:lnTo>
                  <a:lnTo>
                    <a:pt x="145" y="438"/>
                  </a:lnTo>
                  <a:lnTo>
                    <a:pt x="164" y="446"/>
                  </a:lnTo>
                  <a:lnTo>
                    <a:pt x="184" y="454"/>
                  </a:lnTo>
                  <a:lnTo>
                    <a:pt x="207" y="459"/>
                  </a:lnTo>
                  <a:lnTo>
                    <a:pt x="232" y="462"/>
                  </a:lnTo>
                  <a:lnTo>
                    <a:pt x="259" y="464"/>
                  </a:lnTo>
                  <a:lnTo>
                    <a:pt x="259" y="464"/>
                  </a:lnTo>
                  <a:lnTo>
                    <a:pt x="280" y="464"/>
                  </a:lnTo>
                  <a:lnTo>
                    <a:pt x="300" y="461"/>
                  </a:lnTo>
                  <a:lnTo>
                    <a:pt x="317" y="458"/>
                  </a:lnTo>
                  <a:lnTo>
                    <a:pt x="335" y="454"/>
                  </a:lnTo>
                  <a:lnTo>
                    <a:pt x="350" y="448"/>
                  </a:lnTo>
                  <a:lnTo>
                    <a:pt x="365" y="441"/>
                  </a:lnTo>
                  <a:lnTo>
                    <a:pt x="379" y="432"/>
                  </a:lnTo>
                  <a:lnTo>
                    <a:pt x="391" y="423"/>
                  </a:lnTo>
                  <a:lnTo>
                    <a:pt x="402" y="413"/>
                  </a:lnTo>
                  <a:lnTo>
                    <a:pt x="411" y="402"/>
                  </a:lnTo>
                  <a:lnTo>
                    <a:pt x="421" y="389"/>
                  </a:lnTo>
                  <a:lnTo>
                    <a:pt x="428" y="376"/>
                  </a:lnTo>
                  <a:lnTo>
                    <a:pt x="436" y="361"/>
                  </a:lnTo>
                  <a:lnTo>
                    <a:pt x="440" y="345"/>
                  </a:lnTo>
                  <a:lnTo>
                    <a:pt x="446" y="329"/>
                  </a:lnTo>
                  <a:lnTo>
                    <a:pt x="449" y="314"/>
                  </a:lnTo>
                  <a:lnTo>
                    <a:pt x="499" y="314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4367213" y="473075"/>
              <a:ext cx="568325" cy="771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" y="0"/>
                </a:cxn>
                <a:cxn ang="0">
                  <a:pos x="49" y="440"/>
                </a:cxn>
                <a:cxn ang="0">
                  <a:pos x="358" y="440"/>
                </a:cxn>
                <a:cxn ang="0">
                  <a:pos x="358" y="486"/>
                </a:cxn>
                <a:cxn ang="0">
                  <a:pos x="0" y="486"/>
                </a:cxn>
                <a:cxn ang="0">
                  <a:pos x="0" y="0"/>
                </a:cxn>
              </a:cxnLst>
              <a:rect l="0" t="0" r="r" b="b"/>
              <a:pathLst>
                <a:path w="358" h="486">
                  <a:moveTo>
                    <a:pt x="0" y="0"/>
                  </a:moveTo>
                  <a:lnTo>
                    <a:pt x="49" y="0"/>
                  </a:lnTo>
                  <a:lnTo>
                    <a:pt x="49" y="440"/>
                  </a:lnTo>
                  <a:lnTo>
                    <a:pt x="358" y="440"/>
                  </a:lnTo>
                  <a:lnTo>
                    <a:pt x="358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 userDrawn="1"/>
          </p:nvSpPr>
          <p:spPr bwMode="auto">
            <a:xfrm>
              <a:off x="4981575" y="473075"/>
              <a:ext cx="792163" cy="771525"/>
            </a:xfrm>
            <a:custGeom>
              <a:avLst/>
              <a:gdLst/>
              <a:ahLst/>
              <a:cxnLst>
                <a:cxn ang="0">
                  <a:pos x="377" y="339"/>
                </a:cxn>
                <a:cxn ang="0">
                  <a:pos x="120" y="339"/>
                </a:cxn>
                <a:cxn ang="0">
                  <a:pos x="55" y="486"/>
                </a:cxn>
                <a:cxn ang="0">
                  <a:pos x="0" y="486"/>
                </a:cxn>
                <a:cxn ang="0">
                  <a:pos x="221" y="0"/>
                </a:cxn>
                <a:cxn ang="0">
                  <a:pos x="278" y="0"/>
                </a:cxn>
                <a:cxn ang="0">
                  <a:pos x="499" y="486"/>
                </a:cxn>
                <a:cxn ang="0">
                  <a:pos x="442" y="486"/>
                </a:cxn>
                <a:cxn ang="0">
                  <a:pos x="377" y="339"/>
                </a:cxn>
                <a:cxn ang="0">
                  <a:pos x="250" y="50"/>
                </a:cxn>
                <a:cxn ang="0">
                  <a:pos x="141" y="291"/>
                </a:cxn>
                <a:cxn ang="0">
                  <a:pos x="356" y="291"/>
                </a:cxn>
                <a:cxn ang="0">
                  <a:pos x="250" y="50"/>
                </a:cxn>
              </a:cxnLst>
              <a:rect l="0" t="0" r="r" b="b"/>
              <a:pathLst>
                <a:path w="499" h="486">
                  <a:moveTo>
                    <a:pt x="377" y="339"/>
                  </a:moveTo>
                  <a:lnTo>
                    <a:pt x="120" y="339"/>
                  </a:lnTo>
                  <a:lnTo>
                    <a:pt x="55" y="486"/>
                  </a:lnTo>
                  <a:lnTo>
                    <a:pt x="0" y="486"/>
                  </a:lnTo>
                  <a:lnTo>
                    <a:pt x="221" y="0"/>
                  </a:lnTo>
                  <a:lnTo>
                    <a:pt x="278" y="0"/>
                  </a:lnTo>
                  <a:lnTo>
                    <a:pt x="499" y="486"/>
                  </a:lnTo>
                  <a:lnTo>
                    <a:pt x="442" y="486"/>
                  </a:lnTo>
                  <a:lnTo>
                    <a:pt x="377" y="339"/>
                  </a:lnTo>
                  <a:close/>
                  <a:moveTo>
                    <a:pt x="250" y="50"/>
                  </a:moveTo>
                  <a:lnTo>
                    <a:pt x="141" y="291"/>
                  </a:lnTo>
                  <a:lnTo>
                    <a:pt x="356" y="291"/>
                  </a:lnTo>
                  <a:lnTo>
                    <a:pt x="250" y="50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843588" y="473075"/>
              <a:ext cx="688975" cy="790575"/>
            </a:xfrm>
            <a:custGeom>
              <a:avLst/>
              <a:gdLst/>
              <a:ahLst/>
              <a:cxnLst>
                <a:cxn ang="0">
                  <a:pos x="434" y="299"/>
                </a:cxn>
                <a:cxn ang="0">
                  <a:pos x="431" y="349"/>
                </a:cxn>
                <a:cxn ang="0">
                  <a:pos x="423" y="384"/>
                </a:cxn>
                <a:cxn ang="0">
                  <a:pos x="408" y="417"/>
                </a:cxn>
                <a:cxn ang="0">
                  <a:pos x="387" y="446"/>
                </a:cxn>
                <a:cxn ang="0">
                  <a:pos x="353" y="471"/>
                </a:cxn>
                <a:cxn ang="0">
                  <a:pos x="309" y="488"/>
                </a:cxn>
                <a:cxn ang="0">
                  <a:pos x="252" y="497"/>
                </a:cxn>
                <a:cxn ang="0">
                  <a:pos x="218" y="498"/>
                </a:cxn>
                <a:cxn ang="0">
                  <a:pos x="153" y="494"/>
                </a:cxn>
                <a:cxn ang="0">
                  <a:pos x="102" y="479"/>
                </a:cxn>
                <a:cxn ang="0">
                  <a:pos x="65" y="459"/>
                </a:cxn>
                <a:cxn ang="0">
                  <a:pos x="37" y="432"/>
                </a:cxn>
                <a:cxn ang="0">
                  <a:pos x="18" y="400"/>
                </a:cxn>
                <a:cxn ang="0">
                  <a:pos x="7" y="367"/>
                </a:cxn>
                <a:cxn ang="0">
                  <a:pos x="1" y="332"/>
                </a:cxn>
                <a:cxn ang="0">
                  <a:pos x="0" y="0"/>
                </a:cxn>
                <a:cxn ang="0">
                  <a:pos x="50" y="299"/>
                </a:cxn>
                <a:cxn ang="0">
                  <a:pos x="52" y="320"/>
                </a:cxn>
                <a:cxn ang="0">
                  <a:pos x="59" y="359"/>
                </a:cxn>
                <a:cxn ang="0">
                  <a:pos x="72" y="390"/>
                </a:cxn>
                <a:cxn ang="0">
                  <a:pos x="91" y="414"/>
                </a:cxn>
                <a:cxn ang="0">
                  <a:pos x="115" y="430"/>
                </a:cxn>
                <a:cxn ang="0">
                  <a:pos x="141" y="442"/>
                </a:cxn>
                <a:cxn ang="0">
                  <a:pos x="170" y="449"/>
                </a:cxn>
                <a:cxn ang="0">
                  <a:pos x="218" y="452"/>
                </a:cxn>
                <a:cxn ang="0">
                  <a:pos x="249" y="450"/>
                </a:cxn>
                <a:cxn ang="0">
                  <a:pos x="280" y="446"/>
                </a:cxn>
                <a:cxn ang="0">
                  <a:pos x="307" y="437"/>
                </a:cxn>
                <a:cxn ang="0">
                  <a:pos x="333" y="423"/>
                </a:cxn>
                <a:cxn ang="0">
                  <a:pos x="353" y="403"/>
                </a:cxn>
                <a:cxn ang="0">
                  <a:pos x="371" y="377"/>
                </a:cxn>
                <a:cxn ang="0">
                  <a:pos x="381" y="342"/>
                </a:cxn>
                <a:cxn ang="0">
                  <a:pos x="384" y="299"/>
                </a:cxn>
                <a:cxn ang="0">
                  <a:pos x="434" y="0"/>
                </a:cxn>
              </a:cxnLst>
              <a:rect l="0" t="0" r="r" b="b"/>
              <a:pathLst>
                <a:path w="434" h="498">
                  <a:moveTo>
                    <a:pt x="434" y="299"/>
                  </a:moveTo>
                  <a:lnTo>
                    <a:pt x="434" y="299"/>
                  </a:lnTo>
                  <a:lnTo>
                    <a:pt x="433" y="332"/>
                  </a:lnTo>
                  <a:lnTo>
                    <a:pt x="431" y="349"/>
                  </a:lnTo>
                  <a:lnTo>
                    <a:pt x="429" y="367"/>
                  </a:lnTo>
                  <a:lnTo>
                    <a:pt x="423" y="384"/>
                  </a:lnTo>
                  <a:lnTo>
                    <a:pt x="417" y="400"/>
                  </a:lnTo>
                  <a:lnTo>
                    <a:pt x="408" y="417"/>
                  </a:lnTo>
                  <a:lnTo>
                    <a:pt x="398" y="432"/>
                  </a:lnTo>
                  <a:lnTo>
                    <a:pt x="387" y="446"/>
                  </a:lnTo>
                  <a:lnTo>
                    <a:pt x="371" y="459"/>
                  </a:lnTo>
                  <a:lnTo>
                    <a:pt x="353" y="471"/>
                  </a:lnTo>
                  <a:lnTo>
                    <a:pt x="333" y="479"/>
                  </a:lnTo>
                  <a:lnTo>
                    <a:pt x="309" y="488"/>
                  </a:lnTo>
                  <a:lnTo>
                    <a:pt x="283" y="494"/>
                  </a:lnTo>
                  <a:lnTo>
                    <a:pt x="252" y="497"/>
                  </a:lnTo>
                  <a:lnTo>
                    <a:pt x="218" y="498"/>
                  </a:lnTo>
                  <a:lnTo>
                    <a:pt x="218" y="498"/>
                  </a:lnTo>
                  <a:lnTo>
                    <a:pt x="183" y="497"/>
                  </a:lnTo>
                  <a:lnTo>
                    <a:pt x="153" y="494"/>
                  </a:lnTo>
                  <a:lnTo>
                    <a:pt x="125" y="488"/>
                  </a:lnTo>
                  <a:lnTo>
                    <a:pt x="102" y="479"/>
                  </a:lnTo>
                  <a:lnTo>
                    <a:pt x="82" y="471"/>
                  </a:lnTo>
                  <a:lnTo>
                    <a:pt x="65" y="459"/>
                  </a:lnTo>
                  <a:lnTo>
                    <a:pt x="49" y="446"/>
                  </a:lnTo>
                  <a:lnTo>
                    <a:pt x="37" y="432"/>
                  </a:lnTo>
                  <a:lnTo>
                    <a:pt x="26" y="417"/>
                  </a:lnTo>
                  <a:lnTo>
                    <a:pt x="18" y="400"/>
                  </a:lnTo>
                  <a:lnTo>
                    <a:pt x="11" y="384"/>
                  </a:lnTo>
                  <a:lnTo>
                    <a:pt x="7" y="367"/>
                  </a:lnTo>
                  <a:lnTo>
                    <a:pt x="4" y="349"/>
                  </a:lnTo>
                  <a:lnTo>
                    <a:pt x="1" y="332"/>
                  </a:lnTo>
                  <a:lnTo>
                    <a:pt x="0" y="299"/>
                  </a:lnTo>
                  <a:lnTo>
                    <a:pt x="0" y="0"/>
                  </a:lnTo>
                  <a:lnTo>
                    <a:pt x="50" y="0"/>
                  </a:lnTo>
                  <a:lnTo>
                    <a:pt x="50" y="299"/>
                  </a:lnTo>
                  <a:lnTo>
                    <a:pt x="50" y="299"/>
                  </a:lnTo>
                  <a:lnTo>
                    <a:pt x="52" y="320"/>
                  </a:lnTo>
                  <a:lnTo>
                    <a:pt x="55" y="342"/>
                  </a:lnTo>
                  <a:lnTo>
                    <a:pt x="59" y="359"/>
                  </a:lnTo>
                  <a:lnTo>
                    <a:pt x="65" y="377"/>
                  </a:lnTo>
                  <a:lnTo>
                    <a:pt x="72" y="390"/>
                  </a:lnTo>
                  <a:lnTo>
                    <a:pt x="81" y="403"/>
                  </a:lnTo>
                  <a:lnTo>
                    <a:pt x="91" y="414"/>
                  </a:lnTo>
                  <a:lnTo>
                    <a:pt x="102" y="423"/>
                  </a:lnTo>
                  <a:lnTo>
                    <a:pt x="115" y="430"/>
                  </a:lnTo>
                  <a:lnTo>
                    <a:pt x="128" y="437"/>
                  </a:lnTo>
                  <a:lnTo>
                    <a:pt x="141" y="442"/>
                  </a:lnTo>
                  <a:lnTo>
                    <a:pt x="156" y="446"/>
                  </a:lnTo>
                  <a:lnTo>
                    <a:pt x="170" y="449"/>
                  </a:lnTo>
                  <a:lnTo>
                    <a:pt x="186" y="450"/>
                  </a:lnTo>
                  <a:lnTo>
                    <a:pt x="218" y="452"/>
                  </a:lnTo>
                  <a:lnTo>
                    <a:pt x="218" y="452"/>
                  </a:lnTo>
                  <a:lnTo>
                    <a:pt x="249" y="450"/>
                  </a:lnTo>
                  <a:lnTo>
                    <a:pt x="264" y="449"/>
                  </a:lnTo>
                  <a:lnTo>
                    <a:pt x="280" y="446"/>
                  </a:lnTo>
                  <a:lnTo>
                    <a:pt x="294" y="442"/>
                  </a:lnTo>
                  <a:lnTo>
                    <a:pt x="307" y="437"/>
                  </a:lnTo>
                  <a:lnTo>
                    <a:pt x="320" y="430"/>
                  </a:lnTo>
                  <a:lnTo>
                    <a:pt x="333" y="423"/>
                  </a:lnTo>
                  <a:lnTo>
                    <a:pt x="343" y="414"/>
                  </a:lnTo>
                  <a:lnTo>
                    <a:pt x="353" y="403"/>
                  </a:lnTo>
                  <a:lnTo>
                    <a:pt x="362" y="390"/>
                  </a:lnTo>
                  <a:lnTo>
                    <a:pt x="371" y="377"/>
                  </a:lnTo>
                  <a:lnTo>
                    <a:pt x="377" y="359"/>
                  </a:lnTo>
                  <a:lnTo>
                    <a:pt x="381" y="342"/>
                  </a:lnTo>
                  <a:lnTo>
                    <a:pt x="384" y="320"/>
                  </a:lnTo>
                  <a:lnTo>
                    <a:pt x="384" y="299"/>
                  </a:lnTo>
                  <a:lnTo>
                    <a:pt x="384" y="0"/>
                  </a:lnTo>
                  <a:lnTo>
                    <a:pt x="434" y="0"/>
                  </a:lnTo>
                  <a:lnTo>
                    <a:pt x="434" y="299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 userDrawn="1"/>
          </p:nvSpPr>
          <p:spPr bwMode="auto">
            <a:xfrm>
              <a:off x="6634163" y="454025"/>
              <a:ext cx="673100" cy="809625"/>
            </a:xfrm>
            <a:custGeom>
              <a:avLst/>
              <a:gdLst/>
              <a:ahLst/>
              <a:cxnLst>
                <a:cxn ang="0">
                  <a:pos x="357" y="136"/>
                </a:cxn>
                <a:cxn ang="0">
                  <a:pos x="344" y="100"/>
                </a:cxn>
                <a:cxn ang="0">
                  <a:pos x="319" y="74"/>
                </a:cxn>
                <a:cxn ang="0">
                  <a:pos x="287" y="56"/>
                </a:cxn>
                <a:cxn ang="0">
                  <a:pos x="235" y="46"/>
                </a:cxn>
                <a:cxn ang="0">
                  <a:pos x="177" y="48"/>
                </a:cxn>
                <a:cxn ang="0">
                  <a:pos x="118" y="62"/>
                </a:cxn>
                <a:cxn ang="0">
                  <a:pos x="92" y="79"/>
                </a:cxn>
                <a:cxn ang="0">
                  <a:pos x="75" y="103"/>
                </a:cxn>
                <a:cxn ang="0">
                  <a:pos x="69" y="131"/>
                </a:cxn>
                <a:cxn ang="0">
                  <a:pos x="72" y="153"/>
                </a:cxn>
                <a:cxn ang="0">
                  <a:pos x="86" y="179"/>
                </a:cxn>
                <a:cxn ang="0">
                  <a:pos x="114" y="196"/>
                </a:cxn>
                <a:cxn ang="0">
                  <a:pos x="169" y="215"/>
                </a:cxn>
                <a:cxn ang="0">
                  <a:pos x="247" y="230"/>
                </a:cxn>
                <a:cxn ang="0">
                  <a:pos x="342" y="253"/>
                </a:cxn>
                <a:cxn ang="0">
                  <a:pos x="381" y="272"/>
                </a:cxn>
                <a:cxn ang="0">
                  <a:pos x="408" y="301"/>
                </a:cxn>
                <a:cxn ang="0">
                  <a:pos x="423" y="342"/>
                </a:cxn>
                <a:cxn ang="0">
                  <a:pos x="423" y="380"/>
                </a:cxn>
                <a:cxn ang="0">
                  <a:pos x="406" y="432"/>
                </a:cxn>
                <a:cxn ang="0">
                  <a:pos x="372" y="470"/>
                </a:cxn>
                <a:cxn ang="0">
                  <a:pos x="326" y="494"/>
                </a:cxn>
                <a:cxn ang="0">
                  <a:pos x="274" y="507"/>
                </a:cxn>
                <a:cxn ang="0">
                  <a:pos x="221" y="510"/>
                </a:cxn>
                <a:cxn ang="0">
                  <a:pos x="176" y="509"/>
                </a:cxn>
                <a:cxn ang="0">
                  <a:pos x="117" y="497"/>
                </a:cxn>
                <a:cxn ang="0">
                  <a:pos x="68" y="472"/>
                </a:cxn>
                <a:cxn ang="0">
                  <a:pos x="30" y="435"/>
                </a:cxn>
                <a:cxn ang="0">
                  <a:pos x="7" y="383"/>
                </a:cxn>
                <a:cxn ang="0">
                  <a:pos x="50" y="338"/>
                </a:cxn>
                <a:cxn ang="0">
                  <a:pos x="56" y="373"/>
                </a:cxn>
                <a:cxn ang="0">
                  <a:pos x="75" y="412"/>
                </a:cxn>
                <a:cxn ang="0">
                  <a:pos x="104" y="439"/>
                </a:cxn>
                <a:cxn ang="0">
                  <a:pos x="141" y="455"/>
                </a:cxn>
                <a:cxn ang="0">
                  <a:pos x="188" y="462"/>
                </a:cxn>
                <a:cxn ang="0">
                  <a:pos x="248" y="464"/>
                </a:cxn>
                <a:cxn ang="0">
                  <a:pos x="312" y="449"/>
                </a:cxn>
                <a:cxn ang="0">
                  <a:pos x="342" y="432"/>
                </a:cxn>
                <a:cxn ang="0">
                  <a:pos x="362" y="405"/>
                </a:cxn>
                <a:cxn ang="0">
                  <a:pos x="370" y="367"/>
                </a:cxn>
                <a:cxn ang="0">
                  <a:pos x="365" y="342"/>
                </a:cxn>
                <a:cxn ang="0">
                  <a:pos x="346" y="315"/>
                </a:cxn>
                <a:cxn ang="0">
                  <a:pos x="315" y="296"/>
                </a:cxn>
                <a:cxn ang="0">
                  <a:pos x="257" y="280"/>
                </a:cxn>
                <a:cxn ang="0">
                  <a:pos x="151" y="263"/>
                </a:cxn>
                <a:cxn ang="0">
                  <a:pos x="85" y="241"/>
                </a:cxn>
                <a:cxn ang="0">
                  <a:pos x="49" y="220"/>
                </a:cxn>
                <a:cxn ang="0">
                  <a:pos x="26" y="191"/>
                </a:cxn>
                <a:cxn ang="0">
                  <a:pos x="16" y="155"/>
                </a:cxn>
                <a:cxn ang="0">
                  <a:pos x="16" y="121"/>
                </a:cxn>
                <a:cxn ang="0">
                  <a:pos x="32" y="74"/>
                </a:cxn>
                <a:cxn ang="0">
                  <a:pos x="62" y="39"/>
                </a:cxn>
                <a:cxn ang="0">
                  <a:pos x="104" y="16"/>
                </a:cxn>
                <a:cxn ang="0">
                  <a:pos x="154" y="3"/>
                </a:cxn>
                <a:cxn ang="0">
                  <a:pos x="206" y="0"/>
                </a:cxn>
                <a:cxn ang="0">
                  <a:pos x="244" y="1"/>
                </a:cxn>
                <a:cxn ang="0">
                  <a:pos x="297" y="12"/>
                </a:cxn>
                <a:cxn ang="0">
                  <a:pos x="344" y="32"/>
                </a:cxn>
                <a:cxn ang="0">
                  <a:pos x="381" y="64"/>
                </a:cxn>
                <a:cxn ang="0">
                  <a:pos x="404" y="111"/>
                </a:cxn>
                <a:cxn ang="0">
                  <a:pos x="359" y="150"/>
                </a:cxn>
              </a:cxnLst>
              <a:rect l="0" t="0" r="r" b="b"/>
              <a:pathLst>
                <a:path w="424" h="510">
                  <a:moveTo>
                    <a:pt x="359" y="150"/>
                  </a:moveTo>
                  <a:lnTo>
                    <a:pt x="359" y="150"/>
                  </a:lnTo>
                  <a:lnTo>
                    <a:pt x="357" y="136"/>
                  </a:lnTo>
                  <a:lnTo>
                    <a:pt x="354" y="123"/>
                  </a:lnTo>
                  <a:lnTo>
                    <a:pt x="349" y="110"/>
                  </a:lnTo>
                  <a:lnTo>
                    <a:pt x="344" y="100"/>
                  </a:lnTo>
                  <a:lnTo>
                    <a:pt x="336" y="90"/>
                  </a:lnTo>
                  <a:lnTo>
                    <a:pt x="329" y="81"/>
                  </a:lnTo>
                  <a:lnTo>
                    <a:pt x="319" y="74"/>
                  </a:lnTo>
                  <a:lnTo>
                    <a:pt x="310" y="66"/>
                  </a:lnTo>
                  <a:lnTo>
                    <a:pt x="299" y="62"/>
                  </a:lnTo>
                  <a:lnTo>
                    <a:pt x="287" y="56"/>
                  </a:lnTo>
                  <a:lnTo>
                    <a:pt x="276" y="53"/>
                  </a:lnTo>
                  <a:lnTo>
                    <a:pt x="263" y="51"/>
                  </a:lnTo>
                  <a:lnTo>
                    <a:pt x="235" y="46"/>
                  </a:lnTo>
                  <a:lnTo>
                    <a:pt x="206" y="46"/>
                  </a:lnTo>
                  <a:lnTo>
                    <a:pt x="206" y="46"/>
                  </a:lnTo>
                  <a:lnTo>
                    <a:pt x="177" y="48"/>
                  </a:lnTo>
                  <a:lnTo>
                    <a:pt x="151" y="52"/>
                  </a:lnTo>
                  <a:lnTo>
                    <a:pt x="128" y="58"/>
                  </a:lnTo>
                  <a:lnTo>
                    <a:pt x="118" y="62"/>
                  </a:lnTo>
                  <a:lnTo>
                    <a:pt x="108" y="68"/>
                  </a:lnTo>
                  <a:lnTo>
                    <a:pt x="99" y="74"/>
                  </a:lnTo>
                  <a:lnTo>
                    <a:pt x="92" y="79"/>
                  </a:lnTo>
                  <a:lnTo>
                    <a:pt x="85" y="87"/>
                  </a:lnTo>
                  <a:lnTo>
                    <a:pt x="79" y="95"/>
                  </a:lnTo>
                  <a:lnTo>
                    <a:pt x="75" y="103"/>
                  </a:lnTo>
                  <a:lnTo>
                    <a:pt x="72" y="113"/>
                  </a:lnTo>
                  <a:lnTo>
                    <a:pt x="69" y="121"/>
                  </a:lnTo>
                  <a:lnTo>
                    <a:pt x="69" y="131"/>
                  </a:lnTo>
                  <a:lnTo>
                    <a:pt x="69" y="131"/>
                  </a:lnTo>
                  <a:lnTo>
                    <a:pt x="69" y="143"/>
                  </a:lnTo>
                  <a:lnTo>
                    <a:pt x="72" y="153"/>
                  </a:lnTo>
                  <a:lnTo>
                    <a:pt x="75" y="162"/>
                  </a:lnTo>
                  <a:lnTo>
                    <a:pt x="81" y="170"/>
                  </a:lnTo>
                  <a:lnTo>
                    <a:pt x="86" y="179"/>
                  </a:lnTo>
                  <a:lnTo>
                    <a:pt x="94" y="185"/>
                  </a:lnTo>
                  <a:lnTo>
                    <a:pt x="102" y="192"/>
                  </a:lnTo>
                  <a:lnTo>
                    <a:pt x="114" y="196"/>
                  </a:lnTo>
                  <a:lnTo>
                    <a:pt x="125" y="202"/>
                  </a:lnTo>
                  <a:lnTo>
                    <a:pt x="138" y="207"/>
                  </a:lnTo>
                  <a:lnTo>
                    <a:pt x="169" y="215"/>
                  </a:lnTo>
                  <a:lnTo>
                    <a:pt x="205" y="222"/>
                  </a:lnTo>
                  <a:lnTo>
                    <a:pt x="247" y="230"/>
                  </a:lnTo>
                  <a:lnTo>
                    <a:pt x="247" y="230"/>
                  </a:lnTo>
                  <a:lnTo>
                    <a:pt x="280" y="235"/>
                  </a:lnTo>
                  <a:lnTo>
                    <a:pt x="312" y="243"/>
                  </a:lnTo>
                  <a:lnTo>
                    <a:pt x="342" y="253"/>
                  </a:lnTo>
                  <a:lnTo>
                    <a:pt x="355" y="259"/>
                  </a:lnTo>
                  <a:lnTo>
                    <a:pt x="368" y="264"/>
                  </a:lnTo>
                  <a:lnTo>
                    <a:pt x="381" y="272"/>
                  </a:lnTo>
                  <a:lnTo>
                    <a:pt x="391" y="280"/>
                  </a:lnTo>
                  <a:lnTo>
                    <a:pt x="401" y="290"/>
                  </a:lnTo>
                  <a:lnTo>
                    <a:pt x="408" y="301"/>
                  </a:lnTo>
                  <a:lnTo>
                    <a:pt x="416" y="314"/>
                  </a:lnTo>
                  <a:lnTo>
                    <a:pt x="420" y="327"/>
                  </a:lnTo>
                  <a:lnTo>
                    <a:pt x="423" y="342"/>
                  </a:lnTo>
                  <a:lnTo>
                    <a:pt x="424" y="358"/>
                  </a:lnTo>
                  <a:lnTo>
                    <a:pt x="424" y="358"/>
                  </a:lnTo>
                  <a:lnTo>
                    <a:pt x="423" y="380"/>
                  </a:lnTo>
                  <a:lnTo>
                    <a:pt x="419" y="399"/>
                  </a:lnTo>
                  <a:lnTo>
                    <a:pt x="413" y="418"/>
                  </a:lnTo>
                  <a:lnTo>
                    <a:pt x="406" y="432"/>
                  </a:lnTo>
                  <a:lnTo>
                    <a:pt x="395" y="446"/>
                  </a:lnTo>
                  <a:lnTo>
                    <a:pt x="384" y="459"/>
                  </a:lnTo>
                  <a:lnTo>
                    <a:pt x="372" y="470"/>
                  </a:lnTo>
                  <a:lnTo>
                    <a:pt x="358" y="480"/>
                  </a:lnTo>
                  <a:lnTo>
                    <a:pt x="342" y="487"/>
                  </a:lnTo>
                  <a:lnTo>
                    <a:pt x="326" y="494"/>
                  </a:lnTo>
                  <a:lnTo>
                    <a:pt x="310" y="500"/>
                  </a:lnTo>
                  <a:lnTo>
                    <a:pt x="293" y="504"/>
                  </a:lnTo>
                  <a:lnTo>
                    <a:pt x="274" y="507"/>
                  </a:lnTo>
                  <a:lnTo>
                    <a:pt x="257" y="509"/>
                  </a:lnTo>
                  <a:lnTo>
                    <a:pt x="238" y="510"/>
                  </a:lnTo>
                  <a:lnTo>
                    <a:pt x="221" y="510"/>
                  </a:lnTo>
                  <a:lnTo>
                    <a:pt x="221" y="510"/>
                  </a:lnTo>
                  <a:lnTo>
                    <a:pt x="198" y="510"/>
                  </a:lnTo>
                  <a:lnTo>
                    <a:pt x="176" y="509"/>
                  </a:lnTo>
                  <a:lnTo>
                    <a:pt x="156" y="506"/>
                  </a:lnTo>
                  <a:lnTo>
                    <a:pt x="136" y="501"/>
                  </a:lnTo>
                  <a:lnTo>
                    <a:pt x="117" y="497"/>
                  </a:lnTo>
                  <a:lnTo>
                    <a:pt x="99" y="490"/>
                  </a:lnTo>
                  <a:lnTo>
                    <a:pt x="82" y="483"/>
                  </a:lnTo>
                  <a:lnTo>
                    <a:pt x="68" y="472"/>
                  </a:lnTo>
                  <a:lnTo>
                    <a:pt x="53" y="462"/>
                  </a:lnTo>
                  <a:lnTo>
                    <a:pt x="40" y="449"/>
                  </a:lnTo>
                  <a:lnTo>
                    <a:pt x="30" y="435"/>
                  </a:lnTo>
                  <a:lnTo>
                    <a:pt x="20" y="419"/>
                  </a:lnTo>
                  <a:lnTo>
                    <a:pt x="13" y="402"/>
                  </a:lnTo>
                  <a:lnTo>
                    <a:pt x="7" y="383"/>
                  </a:lnTo>
                  <a:lnTo>
                    <a:pt x="3" y="361"/>
                  </a:lnTo>
                  <a:lnTo>
                    <a:pt x="0" y="338"/>
                  </a:lnTo>
                  <a:lnTo>
                    <a:pt x="50" y="338"/>
                  </a:lnTo>
                  <a:lnTo>
                    <a:pt x="50" y="338"/>
                  </a:lnTo>
                  <a:lnTo>
                    <a:pt x="53" y="355"/>
                  </a:lnTo>
                  <a:lnTo>
                    <a:pt x="56" y="373"/>
                  </a:lnTo>
                  <a:lnTo>
                    <a:pt x="62" y="387"/>
                  </a:lnTo>
                  <a:lnTo>
                    <a:pt x="68" y="400"/>
                  </a:lnTo>
                  <a:lnTo>
                    <a:pt x="75" y="412"/>
                  </a:lnTo>
                  <a:lnTo>
                    <a:pt x="84" y="422"/>
                  </a:lnTo>
                  <a:lnTo>
                    <a:pt x="94" y="432"/>
                  </a:lnTo>
                  <a:lnTo>
                    <a:pt x="104" y="439"/>
                  </a:lnTo>
                  <a:lnTo>
                    <a:pt x="115" y="445"/>
                  </a:lnTo>
                  <a:lnTo>
                    <a:pt x="128" y="451"/>
                  </a:lnTo>
                  <a:lnTo>
                    <a:pt x="141" y="455"/>
                  </a:lnTo>
                  <a:lnTo>
                    <a:pt x="156" y="459"/>
                  </a:lnTo>
                  <a:lnTo>
                    <a:pt x="172" y="461"/>
                  </a:lnTo>
                  <a:lnTo>
                    <a:pt x="188" y="462"/>
                  </a:lnTo>
                  <a:lnTo>
                    <a:pt x="221" y="464"/>
                  </a:lnTo>
                  <a:lnTo>
                    <a:pt x="221" y="464"/>
                  </a:lnTo>
                  <a:lnTo>
                    <a:pt x="248" y="464"/>
                  </a:lnTo>
                  <a:lnTo>
                    <a:pt x="274" y="459"/>
                  </a:lnTo>
                  <a:lnTo>
                    <a:pt x="300" y="454"/>
                  </a:lnTo>
                  <a:lnTo>
                    <a:pt x="312" y="449"/>
                  </a:lnTo>
                  <a:lnTo>
                    <a:pt x="322" y="445"/>
                  </a:lnTo>
                  <a:lnTo>
                    <a:pt x="332" y="439"/>
                  </a:lnTo>
                  <a:lnTo>
                    <a:pt x="342" y="432"/>
                  </a:lnTo>
                  <a:lnTo>
                    <a:pt x="349" y="423"/>
                  </a:lnTo>
                  <a:lnTo>
                    <a:pt x="357" y="415"/>
                  </a:lnTo>
                  <a:lnTo>
                    <a:pt x="362" y="405"/>
                  </a:lnTo>
                  <a:lnTo>
                    <a:pt x="367" y="393"/>
                  </a:lnTo>
                  <a:lnTo>
                    <a:pt x="368" y="381"/>
                  </a:lnTo>
                  <a:lnTo>
                    <a:pt x="370" y="367"/>
                  </a:lnTo>
                  <a:lnTo>
                    <a:pt x="370" y="367"/>
                  </a:lnTo>
                  <a:lnTo>
                    <a:pt x="368" y="354"/>
                  </a:lnTo>
                  <a:lnTo>
                    <a:pt x="365" y="342"/>
                  </a:lnTo>
                  <a:lnTo>
                    <a:pt x="361" y="332"/>
                  </a:lnTo>
                  <a:lnTo>
                    <a:pt x="354" y="322"/>
                  </a:lnTo>
                  <a:lnTo>
                    <a:pt x="346" y="315"/>
                  </a:lnTo>
                  <a:lnTo>
                    <a:pt x="336" y="308"/>
                  </a:lnTo>
                  <a:lnTo>
                    <a:pt x="326" y="302"/>
                  </a:lnTo>
                  <a:lnTo>
                    <a:pt x="315" y="296"/>
                  </a:lnTo>
                  <a:lnTo>
                    <a:pt x="302" y="292"/>
                  </a:lnTo>
                  <a:lnTo>
                    <a:pt x="287" y="288"/>
                  </a:lnTo>
                  <a:lnTo>
                    <a:pt x="257" y="280"/>
                  </a:lnTo>
                  <a:lnTo>
                    <a:pt x="192" y="270"/>
                  </a:lnTo>
                  <a:lnTo>
                    <a:pt x="192" y="270"/>
                  </a:lnTo>
                  <a:lnTo>
                    <a:pt x="151" y="263"/>
                  </a:lnTo>
                  <a:lnTo>
                    <a:pt x="115" y="253"/>
                  </a:lnTo>
                  <a:lnTo>
                    <a:pt x="99" y="247"/>
                  </a:lnTo>
                  <a:lnTo>
                    <a:pt x="85" y="241"/>
                  </a:lnTo>
                  <a:lnTo>
                    <a:pt x="72" y="235"/>
                  </a:lnTo>
                  <a:lnTo>
                    <a:pt x="60" y="228"/>
                  </a:lnTo>
                  <a:lnTo>
                    <a:pt x="49" y="220"/>
                  </a:lnTo>
                  <a:lnTo>
                    <a:pt x="40" y="211"/>
                  </a:lnTo>
                  <a:lnTo>
                    <a:pt x="33" y="201"/>
                  </a:lnTo>
                  <a:lnTo>
                    <a:pt x="26" y="191"/>
                  </a:lnTo>
                  <a:lnTo>
                    <a:pt x="22" y="181"/>
                  </a:lnTo>
                  <a:lnTo>
                    <a:pt x="17" y="168"/>
                  </a:lnTo>
                  <a:lnTo>
                    <a:pt x="16" y="155"/>
                  </a:lnTo>
                  <a:lnTo>
                    <a:pt x="14" y="140"/>
                  </a:lnTo>
                  <a:lnTo>
                    <a:pt x="14" y="140"/>
                  </a:lnTo>
                  <a:lnTo>
                    <a:pt x="16" y="121"/>
                  </a:lnTo>
                  <a:lnTo>
                    <a:pt x="19" y="104"/>
                  </a:lnTo>
                  <a:lnTo>
                    <a:pt x="24" y="88"/>
                  </a:lnTo>
                  <a:lnTo>
                    <a:pt x="32" y="74"/>
                  </a:lnTo>
                  <a:lnTo>
                    <a:pt x="40" y="61"/>
                  </a:lnTo>
                  <a:lnTo>
                    <a:pt x="50" y="49"/>
                  </a:lnTo>
                  <a:lnTo>
                    <a:pt x="62" y="39"/>
                  </a:lnTo>
                  <a:lnTo>
                    <a:pt x="75" y="30"/>
                  </a:lnTo>
                  <a:lnTo>
                    <a:pt x="89" y="23"/>
                  </a:lnTo>
                  <a:lnTo>
                    <a:pt x="104" y="16"/>
                  </a:lnTo>
                  <a:lnTo>
                    <a:pt x="120" y="10"/>
                  </a:lnTo>
                  <a:lnTo>
                    <a:pt x="137" y="6"/>
                  </a:lnTo>
                  <a:lnTo>
                    <a:pt x="154" y="3"/>
                  </a:lnTo>
                  <a:lnTo>
                    <a:pt x="172" y="1"/>
                  </a:lnTo>
                  <a:lnTo>
                    <a:pt x="189" y="0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25" y="0"/>
                  </a:lnTo>
                  <a:lnTo>
                    <a:pt x="244" y="1"/>
                  </a:lnTo>
                  <a:lnTo>
                    <a:pt x="261" y="3"/>
                  </a:lnTo>
                  <a:lnTo>
                    <a:pt x="280" y="7"/>
                  </a:lnTo>
                  <a:lnTo>
                    <a:pt x="297" y="12"/>
                  </a:lnTo>
                  <a:lnTo>
                    <a:pt x="313" y="17"/>
                  </a:lnTo>
                  <a:lnTo>
                    <a:pt x="329" y="23"/>
                  </a:lnTo>
                  <a:lnTo>
                    <a:pt x="344" y="32"/>
                  </a:lnTo>
                  <a:lnTo>
                    <a:pt x="358" y="40"/>
                  </a:lnTo>
                  <a:lnTo>
                    <a:pt x="370" y="52"/>
                  </a:lnTo>
                  <a:lnTo>
                    <a:pt x="381" y="64"/>
                  </a:lnTo>
                  <a:lnTo>
                    <a:pt x="390" y="78"/>
                  </a:lnTo>
                  <a:lnTo>
                    <a:pt x="398" y="94"/>
                  </a:lnTo>
                  <a:lnTo>
                    <a:pt x="404" y="111"/>
                  </a:lnTo>
                  <a:lnTo>
                    <a:pt x="408" y="130"/>
                  </a:lnTo>
                  <a:lnTo>
                    <a:pt x="410" y="150"/>
                  </a:lnTo>
                  <a:lnTo>
                    <a:pt x="359" y="150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 userDrawn="1"/>
          </p:nvSpPr>
          <p:spPr bwMode="auto">
            <a:xfrm>
              <a:off x="7415213" y="473075"/>
              <a:ext cx="623888" cy="7715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7" y="0"/>
                </a:cxn>
                <a:cxn ang="0">
                  <a:pos x="387" y="46"/>
                </a:cxn>
                <a:cxn ang="0">
                  <a:pos x="51" y="46"/>
                </a:cxn>
                <a:cxn ang="0">
                  <a:pos x="51" y="210"/>
                </a:cxn>
                <a:cxn ang="0">
                  <a:pos x="376" y="210"/>
                </a:cxn>
                <a:cxn ang="0">
                  <a:pos x="376" y="257"/>
                </a:cxn>
                <a:cxn ang="0">
                  <a:pos x="51" y="257"/>
                </a:cxn>
                <a:cxn ang="0">
                  <a:pos x="51" y="440"/>
                </a:cxn>
                <a:cxn ang="0">
                  <a:pos x="393" y="440"/>
                </a:cxn>
                <a:cxn ang="0">
                  <a:pos x="393" y="486"/>
                </a:cxn>
                <a:cxn ang="0">
                  <a:pos x="0" y="486"/>
                </a:cxn>
                <a:cxn ang="0">
                  <a:pos x="0" y="0"/>
                </a:cxn>
              </a:cxnLst>
              <a:rect l="0" t="0" r="r" b="b"/>
              <a:pathLst>
                <a:path w="393" h="486">
                  <a:moveTo>
                    <a:pt x="0" y="0"/>
                  </a:moveTo>
                  <a:lnTo>
                    <a:pt x="387" y="0"/>
                  </a:lnTo>
                  <a:lnTo>
                    <a:pt x="387" y="46"/>
                  </a:lnTo>
                  <a:lnTo>
                    <a:pt x="51" y="46"/>
                  </a:lnTo>
                  <a:lnTo>
                    <a:pt x="51" y="210"/>
                  </a:lnTo>
                  <a:lnTo>
                    <a:pt x="376" y="210"/>
                  </a:lnTo>
                  <a:lnTo>
                    <a:pt x="376" y="257"/>
                  </a:lnTo>
                  <a:lnTo>
                    <a:pt x="51" y="257"/>
                  </a:lnTo>
                  <a:lnTo>
                    <a:pt x="51" y="440"/>
                  </a:lnTo>
                  <a:lnTo>
                    <a:pt x="393" y="440"/>
                  </a:lnTo>
                  <a:lnTo>
                    <a:pt x="393" y="486"/>
                  </a:lnTo>
                  <a:lnTo>
                    <a:pt x="0" y="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B563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Rectangle 13"/>
            <p:cNvSpPr>
              <a:spLocks noChangeArrowheads="1"/>
            </p:cNvSpPr>
            <p:nvPr userDrawn="1"/>
          </p:nvSpPr>
          <p:spPr bwMode="auto">
            <a:xfrm>
              <a:off x="3128963" y="1171575"/>
              <a:ext cx="144463" cy="73025"/>
            </a:xfrm>
            <a:prstGeom prst="rect">
              <a:avLst/>
            </a:prstGeom>
            <a:solidFill>
              <a:srgbClr val="0B563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hf hdr="0" ftr="0" dt="0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-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400800"/>
          </a:xfrm>
          <a:prstGeom prst="rect">
            <a:avLst/>
          </a:prstGeom>
          <a:gradFill>
            <a:gsLst>
              <a:gs pos="0">
                <a:srgbClr val="3D874B"/>
              </a:gs>
              <a:gs pos="100000">
                <a:srgbClr val="0B563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1588"/>
            <a:ext cx="9144000" cy="53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026" name="Picture 2" descr="U:\Harris Moran\!Logos\HM-CLAUSE Logo White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" y="453865"/>
            <a:ext cx="6934200" cy="809182"/>
          </a:xfrm>
          <a:prstGeom prst="rect">
            <a:avLst/>
          </a:prstGeom>
          <a:noFill/>
        </p:spPr>
      </p:pic>
    </p:spTree>
  </p:cSld>
  <p:clrMapOvr>
    <a:masterClrMapping/>
  </p:clrMapOvr>
  <p:hf hdr="0" ftr="0" dt="0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white">
          <a:xfrm>
            <a:off x="5829300" y="0"/>
            <a:ext cx="3314700" cy="698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57200" y="1905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3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A4B637-E87F-423B-8ED9-5D4D9D331788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8A38DEF-F071-462E-9146-8C1971236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556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43638"/>
            <a:ext cx="9144000" cy="6159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3" descr="ABG 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663" y="295275"/>
            <a:ext cx="1336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2179638"/>
            <a:ext cx="848201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532813" y="2111375"/>
            <a:ext cx="611187" cy="125413"/>
            <a:chOff x="5375" y="1330"/>
            <a:chExt cx="385" cy="7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375" y="1330"/>
              <a:ext cx="79" cy="7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77" y="1330"/>
              <a:ext cx="79" cy="79"/>
            </a:xfrm>
            <a:prstGeom prst="rect">
              <a:avLst/>
            </a:prstGeom>
            <a:solidFill>
              <a:srgbClr val="EDBD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79" y="1330"/>
              <a:ext cx="79" cy="7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681" y="1330"/>
              <a:ext cx="79" cy="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43213" y="6245225"/>
            <a:ext cx="3452812" cy="639763"/>
            <a:chOff x="1802" y="3862"/>
            <a:chExt cx="2176" cy="403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802" y="3862"/>
              <a:ext cx="21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3905 Vincennes Road, Suite 402  |  Indianapolis, IN 46268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317-415-0500  |  www.abginc.com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an                     company</a:t>
              </a:r>
            </a:p>
          </p:txBody>
        </p:sp>
        <p:pic>
          <p:nvPicPr>
            <p:cNvPr id="14" name="Picture 14" descr="Adaya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3" y="4139"/>
              <a:ext cx="4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8585200" y="0"/>
            <a:ext cx="0" cy="206851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549525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5925"/>
            <a:ext cx="6400800" cy="706438"/>
          </a:xfrm>
        </p:spPr>
        <p:txBody>
          <a:bodyPr/>
          <a:lstStyle>
            <a:lvl1pPr marL="0" indent="0" algn="ctr">
              <a:buFontTx/>
              <a:buNone/>
              <a:defRPr sz="1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Sub Section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3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55600" y="1136650"/>
            <a:ext cx="7772400" cy="4589463"/>
          </a:xfrm>
        </p:spPr>
        <p:txBody>
          <a:bodyPr/>
          <a:lstStyle>
            <a:lvl1pPr>
              <a:defRPr sz="2400" b="0" smtClean="0">
                <a:solidFill>
                  <a:srgbClr val="F8F8F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ontent P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2C4D1-81D4-46B0-8FD9-01FB17983C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E430-BE21-4ACC-9B85-6330BDAD10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8FED1-B028-4280-AD8E-00970870BF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AgBus 3D 4c_30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339850"/>
            <a:ext cx="30607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E430-BE21-4ACC-9B85-6330BDAD10A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37DF-2452-4BFF-A806-620CE2CDBDB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D2E3-7236-4BFA-8F20-9AA8CA4FB9F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7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5F3B-87D6-4EAC-BD2C-19CAAF3D2E6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9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D3B0-6217-4464-A4CB-A0F8F32E667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DB7B-4674-45B7-8D92-3805E0DEDE5C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4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E56F-C1E4-46A2-91D8-53E40F47142A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7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51F8-D72B-40E8-A196-35ADE14DC475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7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ABA8-F369-4C05-871E-35D56F7451B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0897-8F7D-449D-9846-01939C759E6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0050"/>
            <a:ext cx="8229600" cy="44561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C3DF-CD5D-4213-99A9-7080037E64EC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43638"/>
            <a:ext cx="9144000" cy="6159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3" descr="ABG 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663" y="295275"/>
            <a:ext cx="1336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2179638"/>
            <a:ext cx="848201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532813" y="2111375"/>
            <a:ext cx="611187" cy="125413"/>
            <a:chOff x="5375" y="1330"/>
            <a:chExt cx="385" cy="7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375" y="1330"/>
              <a:ext cx="79" cy="7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77" y="1330"/>
              <a:ext cx="79" cy="79"/>
            </a:xfrm>
            <a:prstGeom prst="rect">
              <a:avLst/>
            </a:prstGeom>
            <a:solidFill>
              <a:srgbClr val="EDBD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79" y="1330"/>
              <a:ext cx="79" cy="7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681" y="1330"/>
              <a:ext cx="79" cy="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43213" y="6245225"/>
            <a:ext cx="3452812" cy="639763"/>
            <a:chOff x="1802" y="3862"/>
            <a:chExt cx="2176" cy="403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802" y="3862"/>
              <a:ext cx="21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3905 Vincennes Road, Suite 402  |  Indianapolis, IN 46268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317-415-0500  |  www.abginc.com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an                     company</a:t>
              </a:r>
            </a:p>
          </p:txBody>
        </p:sp>
        <p:pic>
          <p:nvPicPr>
            <p:cNvPr id="14" name="Picture 14" descr="Adaya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3" y="4139"/>
              <a:ext cx="4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8585200" y="0"/>
            <a:ext cx="0" cy="206851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549525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5925"/>
            <a:ext cx="6400800" cy="706438"/>
          </a:xfrm>
        </p:spPr>
        <p:txBody>
          <a:bodyPr/>
          <a:lstStyle>
            <a:lvl1pPr marL="0" indent="0" algn="ctr">
              <a:buFontTx/>
              <a:buNone/>
              <a:defRPr sz="1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AgBus 3D 4c_300dpi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9813" y="1339850"/>
            <a:ext cx="3060700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agvalley.gif"/>
          <p:cNvPicPr/>
          <p:nvPr userDrawn="1"/>
        </p:nvPicPr>
        <p:blipFill>
          <a:blip r:embed="rId4" cstate="print"/>
          <a:srcRect l="30000" r="30000"/>
          <a:stretch>
            <a:fillRect/>
          </a:stretch>
        </p:blipFill>
        <p:spPr bwMode="auto">
          <a:xfrm>
            <a:off x="5113427" y="1888964"/>
            <a:ext cx="3597449" cy="2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BE430-BE21-4ACC-9B85-6330BDAD10A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037DF-2452-4BFF-A806-620CE2CDBDB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91D2E3-7236-4BFA-8F20-9AA8CA4FB9FD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45F3B-87D6-4EAC-BD2C-19CAAF3D2E6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2D3B0-6217-4464-A4CB-A0F8F32E667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FDB7B-4674-45B7-8D92-3805E0DEDE5C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E56F-C1E4-46A2-91D8-53E40F47142A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A51F8-D72B-40E8-A196-35ADE14DC475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CABA8-F369-4C05-871E-35D56F7451B4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50897-8F7D-449D-9846-01939C759E69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70050"/>
            <a:ext cx="8229600" cy="445611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C3DF-CD5D-4213-99A9-7080037E64EC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6243638"/>
            <a:ext cx="9144000" cy="61595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5" name="Picture 3" descr="ABG Vertic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3663" y="295275"/>
            <a:ext cx="13366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0" y="2179638"/>
            <a:ext cx="8482013" cy="0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8532813" y="2111375"/>
            <a:ext cx="611187" cy="125413"/>
            <a:chOff x="5375" y="1330"/>
            <a:chExt cx="385" cy="79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375" y="1330"/>
              <a:ext cx="79" cy="79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477" y="1330"/>
              <a:ext cx="79" cy="79"/>
            </a:xfrm>
            <a:prstGeom prst="rect">
              <a:avLst/>
            </a:prstGeom>
            <a:solidFill>
              <a:srgbClr val="EDBD3D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5579" y="1330"/>
              <a:ext cx="79" cy="79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681" y="1330"/>
              <a:ext cx="79" cy="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solidFill>
                  <a:srgbClr val="595959"/>
                </a:solidFill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2843213" y="6245225"/>
            <a:ext cx="3452812" cy="639763"/>
            <a:chOff x="1802" y="3862"/>
            <a:chExt cx="2176" cy="403"/>
          </a:xfrm>
        </p:grpSpPr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1802" y="3862"/>
              <a:ext cx="2176" cy="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3905 Vincennes Road, Suite 402  |  Indianapolis, IN 46268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317-415-0500  |  www.abginc.com</a:t>
              </a:r>
            </a:p>
            <a:p>
              <a:pPr>
                <a:lnSpc>
                  <a:spcPct val="120000"/>
                </a:lnSpc>
                <a:defRPr/>
              </a:pPr>
              <a:r>
                <a:rPr lang="en-US" sz="1000" dirty="0">
                  <a:solidFill>
                    <a:srgbClr val="FFFFFF"/>
                  </a:solidFill>
                </a:rPr>
                <a:t>an                     company</a:t>
              </a:r>
            </a:p>
          </p:txBody>
        </p:sp>
        <p:pic>
          <p:nvPicPr>
            <p:cNvPr id="14" name="Picture 14" descr="Adayana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53" y="4139"/>
              <a:ext cx="432" cy="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Line 26"/>
          <p:cNvSpPr>
            <a:spLocks noChangeShapeType="1"/>
          </p:cNvSpPr>
          <p:nvPr/>
        </p:nvSpPr>
        <p:spPr bwMode="auto">
          <a:xfrm>
            <a:off x="8585200" y="0"/>
            <a:ext cx="0" cy="206851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685800" y="2549525"/>
            <a:ext cx="7772400" cy="147002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225925"/>
            <a:ext cx="6400800" cy="706438"/>
          </a:xfrm>
        </p:spPr>
        <p:txBody>
          <a:bodyPr/>
          <a:lstStyle>
            <a:lvl1pPr marL="0" indent="0" algn="ctr">
              <a:buFontTx/>
              <a:buNone/>
              <a:defRPr sz="1800" i="1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442567-929D-4460-A91C-D822FC0D85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042E0E-DB29-4F12-9C53-56965E820411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B846A3-E2AD-48A0-821D-3BC16CA346F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D83FE-A9EA-4286-82A8-062F88208C25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3E0C28D-4CAA-4771-8D11-C1C93EB2DCC4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BLANDON\Mes documents\X_DOCUS02\Mes images\CARTES\Monde\Carte monde Fotolia réduite contours verts.jpg"/>
          <p:cNvPicPr>
            <a:picLocks noChangeAspect="1" noChangeArrowheads="1"/>
          </p:cNvPicPr>
          <p:nvPr userDrawn="1"/>
        </p:nvPicPr>
        <p:blipFill>
          <a:blip r:embed="rId2" cstate="print">
            <a:lum bright="34000" contrast="-16000"/>
          </a:blip>
          <a:srcRect/>
          <a:stretch>
            <a:fillRect/>
          </a:stretch>
        </p:blipFill>
        <p:spPr bwMode="auto">
          <a:xfrm>
            <a:off x="1114425" y="1757363"/>
            <a:ext cx="69151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HM-CLAUSE Logo quadr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404813"/>
            <a:ext cx="6859587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51588"/>
            <a:ext cx="91773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71592" y="2928934"/>
            <a:ext cx="6400816" cy="1274786"/>
          </a:xfrm>
        </p:spPr>
        <p:txBody>
          <a:bodyPr>
            <a:noAutofit/>
          </a:bodyPr>
          <a:lstStyle>
            <a:lvl1pPr>
              <a:defRPr sz="4400" b="1">
                <a:solidFill>
                  <a:srgbClr val="FF69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8" name="Picture 8" descr="Title Pag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7045" name="Title Placeholder 1"/>
          <p:cNvSpPr>
            <a:spLocks noGrp="1"/>
          </p:cNvSpPr>
          <p:nvPr>
            <p:ph type="ctrTitle"/>
          </p:nvPr>
        </p:nvSpPr>
        <p:spPr bwMode="white">
          <a:xfrm>
            <a:off x="3692525" y="5005388"/>
            <a:ext cx="5270500" cy="1687512"/>
          </a:xfrm>
        </p:spPr>
        <p:txBody>
          <a:bodyPr/>
          <a:lstStyle>
            <a:lvl1pPr algn="r">
              <a:defRPr b="0">
                <a:solidFill>
                  <a:schemeClr val="bg1"/>
                </a:solidFill>
                <a:latin typeface="Franklin Gothic Medium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43A8F1-E07A-4F80-8F1A-E5745FAE1B2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6" descr="HM Clause 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6319838"/>
            <a:ext cx="17748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37480F-7671-4324-87CE-0EF4D6CAE56B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005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E965C6-9AC4-43DC-93F1-E4A86E2C1016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347DD4-C457-4010-B5F6-0146912F948C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B1BF9ED-CA29-4DFF-8B72-752F2A3D37AE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9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95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5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50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2.xml"/><Relationship Id="rId7" Type="http://schemas.openxmlformats.org/officeDocument/2006/relationships/slideLayout" Target="../slideLayouts/slideLayout166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61.xml"/><Relationship Id="rId1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5.xml"/><Relationship Id="rId11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3.xml"/><Relationship Id="rId7" Type="http://schemas.openxmlformats.org/officeDocument/2006/relationships/slideLayout" Target="../slideLayouts/slideLayout177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72.xml"/><Relationship Id="rId1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6.xml"/><Relationship Id="rId11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9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4.xml"/><Relationship Id="rId7" Type="http://schemas.openxmlformats.org/officeDocument/2006/relationships/slideLayout" Target="../slideLayouts/slideLayout188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83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210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05.xml"/><Relationship Id="rId1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9.xml"/><Relationship Id="rId11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17.xml"/><Relationship Id="rId7" Type="http://schemas.openxmlformats.org/officeDocument/2006/relationships/slideLayout" Target="../slideLayouts/slideLayout221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16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27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39.xml"/><Relationship Id="rId7" Type="http://schemas.openxmlformats.org/officeDocument/2006/relationships/slideLayout" Target="../slideLayouts/slideLayout243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38.xml"/><Relationship Id="rId1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42.xml"/><Relationship Id="rId11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5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0.xml"/><Relationship Id="rId7" Type="http://schemas.openxmlformats.org/officeDocument/2006/relationships/slideLayout" Target="../slideLayouts/slideLayout254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49.xml"/><Relationship Id="rId1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53.xml"/><Relationship Id="rId11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6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2.xml"/><Relationship Id="rId7" Type="http://schemas.openxmlformats.org/officeDocument/2006/relationships/slideLayout" Target="../slideLayouts/slideLayout276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71.xml"/><Relationship Id="rId1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5.xml"/><Relationship Id="rId11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8.xml"/></Relationships>
</file>

<file path=ppt/slideMasters/_rels/slideMaster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81.xml"/><Relationship Id="rId6" Type="http://schemas.openxmlformats.org/officeDocument/2006/relationships/theme" Target="../theme/theme28.xml"/><Relationship Id="rId5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8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6.jpe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4223" r:id="rId12"/>
    <p:sldLayoutId id="2147484224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6431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B35CFBA-88F2-492D-87F9-EA51624EAC9F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64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64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1638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11175" y="6408738"/>
            <a:ext cx="6883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9700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j-lt"/>
              </a:defRPr>
            </a:lvl1pPr>
          </a:lstStyle>
          <a:p>
            <a:fld id="{09A6B78C-057F-4AF9-A3D0-701BF6276BE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88" r:id="rId2"/>
    <p:sldLayoutId id="2147483891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4" descr="HM-CLAUSE Logo quad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49963" y="142875"/>
            <a:ext cx="2879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26" r:id="rId3"/>
    <p:sldLayoutId id="2147484225" r:id="rId4"/>
    <p:sldLayoutId id="2147484227" r:id="rId5"/>
  </p:sldLayoutIdLst>
  <p:hf hdr="0" ftr="0" dt="0"/>
  <p:txStyles>
    <p:titleStyle>
      <a:lvl1pPr algn="ctr" defTabSz="914400" rtl="0" eaLnBrk="1" fontAlgn="base" latinLnBrk="0" hangingPunct="1">
        <a:spcBef>
          <a:spcPct val="0"/>
        </a:spcBef>
        <a:spcAft>
          <a:spcPct val="0"/>
        </a:spcAft>
        <a:buNone/>
        <a:defRPr lang="en-US" sz="4000" b="1" kern="1200" dirty="0">
          <a:solidFill>
            <a:srgbClr val="FF6400"/>
          </a:solidFill>
          <a:latin typeface="Calibri" pitchFamily="34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2B81BB41-40EF-4834-BCEF-BBE060A79AFF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9" descr="A AgBus 3D 4c_150dpi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15238" y="5905500"/>
            <a:ext cx="1277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1638"/>
            <a:ext cx="82296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511175" y="6408738"/>
            <a:ext cx="6883400" cy="44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89700"/>
            <a:ext cx="503238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j-lt"/>
              </a:defRPr>
            </a:lvl1pPr>
          </a:lstStyle>
          <a:p>
            <a:pPr>
              <a:defRPr/>
            </a:pPr>
            <a:fld id="{CD41CC45-6AAD-46F8-9EAE-102972DA7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6" name="Picture 9" descr="A AgBus 3D 4c_150dpi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5238" y="5905500"/>
            <a:ext cx="1277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2B81BB41-40EF-4834-BCEF-BBE060A79AFF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9" descr="A AgBus 3D 4c_150dpi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15238" y="5905500"/>
            <a:ext cx="1277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6" r:id="rId1"/>
    <p:sldLayoutId id="2147483927" r:id="rId2"/>
    <p:sldLayoutId id="2147483928" r:id="rId3"/>
    <p:sldLayoutId id="2147483929" r:id="rId4"/>
    <p:sldLayoutId id="2147483930" r:id="rId5"/>
    <p:sldLayoutId id="2147483931" r:id="rId6"/>
    <p:sldLayoutId id="2147483932" r:id="rId7"/>
    <p:sldLayoutId id="2147483933" r:id="rId8"/>
    <p:sldLayoutId id="2147483934" r:id="rId9"/>
    <p:sldLayoutId id="2147483935" r:id="rId10"/>
    <p:sldLayoutId id="2147483936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2B81BB41-40EF-4834-BCEF-BBE060A79AFF}" type="slidenum">
              <a:rPr lang="en-US">
                <a:solidFill>
                  <a:srgbClr val="59595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  <p:pic>
        <p:nvPicPr>
          <p:cNvPr id="6" name="Picture 9" descr="A AgBus 3D 4c_150dpi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15238" y="5905500"/>
            <a:ext cx="1277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25" name="Picture 9" descr="Content Pag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60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60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005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1175" y="6492875"/>
            <a:ext cx="64230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Arial Narrow" pitchFamily="34" charset="0"/>
              </a:defRPr>
            </a:lvl1pPr>
          </a:lstStyle>
          <a:p>
            <a:endParaRPr lang="en-US" dirty="0">
              <a:solidFill>
                <a:srgbClr val="59595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5064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fld id="{8DB87DE8-808C-451D-BB58-58AC1AA05AE8}" type="slidenum">
              <a:rPr lang="en-US">
                <a:solidFill>
                  <a:srgbClr val="595959"/>
                </a:solidFill>
              </a:rPr>
              <a:pPr/>
              <a:t>‹#›</a:t>
            </a:fld>
            <a:endParaRPr lang="en-US" dirty="0">
              <a:solidFill>
                <a:srgbClr val="59595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Directions/Trends in Fresh Market Tomatoes in N.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</a:t>
            </a:r>
            <a:r>
              <a:rPr lang="en-US" dirty="0" err="1" smtClean="0"/>
              <a:t>Lindbo</a:t>
            </a:r>
            <a:endParaRPr lang="en-US" dirty="0" smtClean="0"/>
          </a:p>
          <a:p>
            <a:r>
              <a:rPr lang="en-US" dirty="0" err="1" smtClean="0"/>
              <a:t>Solanum</a:t>
            </a:r>
            <a:r>
              <a:rPr lang="en-US" dirty="0" smtClean="0"/>
              <a:t> Breeding Program Manager</a:t>
            </a:r>
          </a:p>
          <a:p>
            <a:r>
              <a:rPr lang="en-US" dirty="0" smtClean="0"/>
              <a:t>HM-Clause; Davis, 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1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70489"/>
            <a:ext cx="8229600" cy="76200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N American Fresh Market Tomato Seed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1736" y="1190298"/>
            <a:ext cx="86868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N America Market Size: ~57M Euro (~77M USD)</a:t>
            </a:r>
          </a:p>
          <a:p>
            <a:pPr lvl="1"/>
            <a:r>
              <a:rPr lang="en-US" dirty="0" smtClean="0"/>
              <a:t>Half: Determinant</a:t>
            </a:r>
          </a:p>
          <a:p>
            <a:pPr lvl="1"/>
            <a:r>
              <a:rPr lang="en-US" dirty="0" smtClean="0"/>
              <a:t>Half: </a:t>
            </a:r>
            <a:r>
              <a:rPr lang="en-US" dirty="0" err="1" smtClean="0"/>
              <a:t>Indeterminant</a:t>
            </a:r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Factors affecting Market Value</a:t>
            </a:r>
            <a:r>
              <a:rPr lang="en-US" dirty="0"/>
              <a:t> </a:t>
            </a:r>
            <a:r>
              <a:rPr lang="en-US" b="1" dirty="0" smtClean="0"/>
              <a:t>in future:</a:t>
            </a:r>
          </a:p>
          <a:p>
            <a:r>
              <a:rPr lang="en-US" dirty="0" smtClean="0"/>
              <a:t>Seed Demand:</a:t>
            </a:r>
          </a:p>
          <a:p>
            <a:pPr lvl="1"/>
            <a:r>
              <a:rPr lang="en-US" dirty="0" smtClean="0"/>
              <a:t>Overall acreage decreasing </a:t>
            </a:r>
          </a:p>
          <a:p>
            <a:pPr lvl="1"/>
            <a:r>
              <a:rPr lang="en-US" dirty="0" smtClean="0"/>
              <a:t>Increased productivity trend.</a:t>
            </a:r>
          </a:p>
          <a:p>
            <a:pPr lvl="1"/>
            <a:r>
              <a:rPr lang="en-US" dirty="0"/>
              <a:t>Politics and Policies:</a:t>
            </a:r>
          </a:p>
          <a:p>
            <a:pPr lvl="2"/>
            <a:r>
              <a:rPr lang="en-US" dirty="0"/>
              <a:t>US </a:t>
            </a:r>
            <a:r>
              <a:rPr lang="en-US" dirty="0" err="1"/>
              <a:t>Govt</a:t>
            </a:r>
            <a:r>
              <a:rPr lang="en-US" dirty="0"/>
              <a:t> reached deal with Mexico re tomato trade.</a:t>
            </a:r>
          </a:p>
          <a:p>
            <a:pPr lvl="2"/>
            <a:r>
              <a:rPr lang="en-US" dirty="0"/>
              <a:t>Agreement will raise prices at which MX tomatoes can be sold in US; Will make domestic production more cost-competitive.</a:t>
            </a:r>
          </a:p>
          <a:p>
            <a:pPr lvl="2"/>
            <a:r>
              <a:rPr lang="en-US" dirty="0"/>
              <a:t>This may  decrease MX acreage for export due to new anti-dumping suspension agreement.?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 smtClean="0"/>
              <a:t>Pricing:</a:t>
            </a:r>
          </a:p>
          <a:p>
            <a:pPr lvl="1"/>
            <a:r>
              <a:rPr lang="en-US" dirty="0" smtClean="0"/>
              <a:t>Likely inflation-only or slight increase for new traits.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Market Value…likely to be ~flat: </a:t>
            </a:r>
          </a:p>
          <a:p>
            <a:pPr lvl="1"/>
            <a:r>
              <a:rPr lang="en-US" dirty="0" smtClean="0"/>
              <a:t>Price increases offset by sales reduction. </a:t>
            </a:r>
          </a:p>
        </p:txBody>
      </p:sp>
    </p:spTree>
    <p:extLst>
      <p:ext uri="{BB962C8B-B14F-4D97-AF65-F5344CB8AC3E}">
        <p14:creationId xmlns:p14="http://schemas.microsoft.com/office/powerpoint/2010/main" val="140761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FM TOM Production Trends: US*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US:  reduced acreage</a:t>
            </a:r>
          </a:p>
          <a:p>
            <a:pPr lvl="1"/>
            <a:r>
              <a:rPr lang="en-US" dirty="0" smtClean="0"/>
              <a:t>Both CA &amp; FL decreased 8-10% last 3 years.</a:t>
            </a:r>
          </a:p>
          <a:p>
            <a:pPr lvl="1"/>
            <a:endParaRPr lang="en-US" dirty="0"/>
          </a:p>
          <a:p>
            <a:r>
              <a:rPr lang="en-US" dirty="0" smtClean="0"/>
              <a:t>US:  Production (tons)</a:t>
            </a:r>
          </a:p>
          <a:p>
            <a:pPr lvl="1"/>
            <a:r>
              <a:rPr lang="en-US" dirty="0" smtClean="0"/>
              <a:t>FL: 20% drop last 3 years.</a:t>
            </a:r>
          </a:p>
          <a:p>
            <a:pPr lvl="1"/>
            <a:r>
              <a:rPr lang="en-US" dirty="0" smtClean="0"/>
              <a:t>CA:  ~ flat last 3 years</a:t>
            </a:r>
          </a:p>
          <a:p>
            <a:pPr lvl="1"/>
            <a:endParaRPr lang="en-US" dirty="0"/>
          </a:p>
          <a:p>
            <a:r>
              <a:rPr lang="en-US" dirty="0" smtClean="0"/>
              <a:t>Good weather winter 2011/spring 2012</a:t>
            </a:r>
          </a:p>
          <a:p>
            <a:r>
              <a:rPr lang="en-US" dirty="0" smtClean="0"/>
              <a:t>Pressure from low cost tomatoes from MX</a:t>
            </a:r>
          </a:p>
          <a:p>
            <a:r>
              <a:rPr lang="en-US" dirty="0" smtClean="0"/>
              <a:t>Prices have been low.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sz="1800" dirty="0" smtClean="0"/>
              <a:t>USDA  Reports (June 2012)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Production </a:t>
            </a:r>
            <a:r>
              <a:rPr lang="en-US" dirty="0" err="1" smtClean="0"/>
              <a:t>Trends:MX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Trending to more protected culture.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Protected culture in Baja and Sinaloa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year round tomato production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yields and quality increasing</a:t>
            </a:r>
          </a:p>
          <a:p>
            <a:pPr marL="914400" lvl="2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Trend of </a:t>
            </a:r>
            <a:r>
              <a:rPr lang="en-US" dirty="0" smtClean="0"/>
              <a:t>semi-/</a:t>
            </a:r>
            <a:r>
              <a:rPr lang="en-US" dirty="0" err="1" smtClean="0"/>
              <a:t>indeterminant</a:t>
            </a:r>
            <a:r>
              <a:rPr lang="en-US" dirty="0" smtClean="0"/>
              <a:t> </a:t>
            </a:r>
            <a:r>
              <a:rPr lang="en-US" dirty="0"/>
              <a:t>varieties being </a:t>
            </a:r>
            <a:r>
              <a:rPr lang="en-US" dirty="0" smtClean="0"/>
              <a:t>replacing determinants. 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Rounds being replaced by  </a:t>
            </a:r>
            <a:r>
              <a:rPr lang="en-US" dirty="0" err="1" smtClean="0"/>
              <a:t>Saladette</a:t>
            </a:r>
            <a:r>
              <a:rPr lang="en-US" dirty="0" smtClean="0"/>
              <a:t> types.</a:t>
            </a:r>
            <a:endParaRPr lang="en-US" sz="3200" dirty="0" smtClean="0"/>
          </a:p>
          <a:p>
            <a:pPr marL="914400" lvl="2" indent="0">
              <a:buNone/>
            </a:pPr>
            <a:r>
              <a:rPr lang="en-US" dirty="0" smtClean="0"/>
              <a:t>MX prod now about 75% </a:t>
            </a:r>
            <a:r>
              <a:rPr lang="en-US" dirty="0" err="1" smtClean="0"/>
              <a:t>saladette</a:t>
            </a:r>
            <a:r>
              <a:rPr lang="en-US" dirty="0" smtClean="0"/>
              <a:t>; 25% round</a:t>
            </a:r>
          </a:p>
          <a:p>
            <a:pPr marL="914400" lvl="2" indent="0">
              <a:buNone/>
            </a:pPr>
            <a:endParaRPr lang="en-US" dirty="0" smtClean="0"/>
          </a:p>
          <a:p>
            <a:r>
              <a:rPr lang="en-US" dirty="0" smtClean="0"/>
              <a:t>Since 2003: US Imports </a:t>
            </a:r>
            <a:r>
              <a:rPr lang="en-US" dirty="0"/>
              <a:t>of </a:t>
            </a:r>
            <a:r>
              <a:rPr lang="en-US" dirty="0" smtClean="0"/>
              <a:t> </a:t>
            </a:r>
            <a:r>
              <a:rPr lang="en-US" dirty="0"/>
              <a:t>Round from MX (-43%)</a:t>
            </a:r>
          </a:p>
          <a:p>
            <a:pPr lvl="1"/>
            <a:r>
              <a:rPr lang="en-US" dirty="0"/>
              <a:t>Import of </a:t>
            </a:r>
            <a:r>
              <a:rPr lang="en-US" dirty="0" err="1" smtClean="0"/>
              <a:t>saladette</a:t>
            </a:r>
            <a:r>
              <a:rPr lang="en-US" dirty="0" smtClean="0"/>
              <a:t>  </a:t>
            </a:r>
            <a:r>
              <a:rPr lang="en-US" dirty="0"/>
              <a:t>from MX (+58%)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8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Production Trends: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Protected culture tomatoes now dominate retail industry.</a:t>
            </a:r>
          </a:p>
          <a:p>
            <a:r>
              <a:rPr lang="en-US" dirty="0" smtClean="0"/>
              <a:t>Vine-ripe taking away from mature green.</a:t>
            </a:r>
          </a:p>
          <a:p>
            <a:endParaRPr lang="en-US" dirty="0"/>
          </a:p>
          <a:p>
            <a:r>
              <a:rPr lang="en-US" dirty="0" smtClean="0"/>
              <a:t>Mature green still supported by food service/restaurants.</a:t>
            </a:r>
          </a:p>
          <a:p>
            <a:endParaRPr lang="en-US" dirty="0"/>
          </a:p>
          <a:p>
            <a:r>
              <a:rPr lang="en-US" dirty="0" smtClean="0"/>
              <a:t>Large growth in protected culture in MX</a:t>
            </a:r>
          </a:p>
          <a:p>
            <a:pPr lvl="1"/>
            <a:r>
              <a:rPr lang="en-US" dirty="0" smtClean="0"/>
              <a:t>Increased yields and quality</a:t>
            </a:r>
          </a:p>
          <a:p>
            <a:pPr lvl="1"/>
            <a:r>
              <a:rPr lang="en-US" dirty="0" smtClean="0"/>
              <a:t>In US Market: ~60-70% of protected culture tomatoes from MX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Year round protected culture supply reducing short-supply/high price periods for growers.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08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algn="l"/>
            <a:r>
              <a:rPr lang="en-US" dirty="0" smtClean="0"/>
              <a:t>Consumer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78193"/>
            <a:ext cx="8229600" cy="4906963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In grocery stores</a:t>
            </a:r>
            <a:r>
              <a:rPr lang="en-US" smtClean="0"/>
              <a:t>: Consumers avoid </a:t>
            </a:r>
            <a:r>
              <a:rPr lang="en-US" dirty="0" smtClean="0"/>
              <a:t>store interior: Shop perimeter.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Catch their attention with innovation, convenience &amp; diversification of your products.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Tomatoes on the vine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Vine ripe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small snacking tomatoes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Better quality (color &amp; taste)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“Locally sourced” </a:t>
            </a:r>
            <a:r>
              <a:rPr lang="en-US" dirty="0" err="1" smtClean="0"/>
              <a:t>labelling</a:t>
            </a:r>
            <a:r>
              <a:rPr lang="en-US" dirty="0" smtClean="0"/>
              <a:t> appearing in markets.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US per capita consumption of FM Tom stable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Articles in popular press re: tomato taste (University studies from UC Davis, FLA, </a:t>
            </a:r>
            <a:r>
              <a:rPr lang="en-US" dirty="0" err="1" smtClean="0"/>
              <a:t>Tasti</a:t>
            </a:r>
            <a:r>
              <a:rPr lang="en-US" dirty="0" smtClean="0"/>
              <a:t>-lee story).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More tomato niche market potential?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Improved taste a likely area of differentiation in future.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3809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1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3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4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5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ubTitle &amp; Content">
  <a:themeElements>
    <a:clrScheme name="SubTitle &amp;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1_SubTitle &amp;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Title &amp;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6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7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8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19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0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1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2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3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HM Clasuse Theme">
  <a:themeElements>
    <a:clrScheme name="HM Clause">
      <a:dk1>
        <a:sysClr val="windowText" lastClr="000000"/>
      </a:dk1>
      <a:lt1>
        <a:sysClr val="window" lastClr="FFFFFF"/>
      </a:lt1>
      <a:dk2>
        <a:srgbClr val="3D874B"/>
      </a:dk2>
      <a:lt2>
        <a:srgbClr val="EEECE1"/>
      </a:lt2>
      <a:accent1>
        <a:srgbClr val="0B5638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lIns="91430" tIns="45716" rIns="91430" bIns="45716"/>
      <a:lstStyle>
        <a:defPPr algn="ctr" defTabSz="1911147">
          <a:lnSpc>
            <a:spcPct val="90000"/>
          </a:lnSpc>
          <a:spcAft>
            <a:spcPct val="35000"/>
          </a:spcAft>
          <a:defRPr sz="1400" b="1" dirty="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4">
            <a:hueOff val="0"/>
            <a:satOff val="0"/>
            <a:lumOff val="0"/>
            <a:alphaOff val="0"/>
          </a:schemeClr>
        </a:fillRef>
        <a:effectRef idx="3">
          <a:schemeClr val="accent4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Office Theme">
  <a:themeElements>
    <a:clrScheme name="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ubTitle &amp; Content">
  <a:themeElements>
    <a:clrScheme name="SubTitle &amp;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1_SubTitle &amp;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ubTitle &amp;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8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lIns="91430" tIns="45716" rIns="91430" bIns="45716"/>
      <a:lstStyle>
        <a:defPPr algn="ctr" defTabSz="1911147">
          <a:lnSpc>
            <a:spcPct val="90000"/>
          </a:lnSpc>
          <a:spcAft>
            <a:spcPct val="35000"/>
          </a:spcAft>
          <a:defRPr sz="1400" b="1" dirty="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4">
            <a:hueOff val="0"/>
            <a:satOff val="0"/>
            <a:lumOff val="0"/>
            <a:alphaOff val="0"/>
          </a:schemeClr>
        </a:fillRef>
        <a:effectRef idx="3">
          <a:schemeClr val="accent4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/>
      <a:bodyPr lIns="91430" tIns="45716" rIns="91430" bIns="45716"/>
      <a:lstStyle>
        <a:defPPr algn="ctr" defTabSz="1911147">
          <a:lnSpc>
            <a:spcPct val="90000"/>
          </a:lnSpc>
          <a:spcAft>
            <a:spcPct val="35000"/>
          </a:spcAft>
          <a:defRPr sz="1400" b="1" dirty="0"/>
        </a:defPPr>
      </a:lstStyle>
      <a:style>
        <a:lnRef idx="0">
          <a:schemeClr val="lt1">
            <a:hueOff val="0"/>
            <a:satOff val="0"/>
            <a:lumOff val="0"/>
            <a:alphaOff val="0"/>
          </a:schemeClr>
        </a:lnRef>
        <a:fillRef idx="3">
          <a:schemeClr val="accent4">
            <a:hueOff val="0"/>
            <a:satOff val="0"/>
            <a:lumOff val="0"/>
            <a:alphaOff val="0"/>
          </a:schemeClr>
        </a:fillRef>
        <a:effectRef idx="3">
          <a:schemeClr val="accent4">
            <a:hueOff val="0"/>
            <a:satOff val="0"/>
            <a:lumOff val="0"/>
            <a:alphaOff val="0"/>
          </a:schemeClr>
        </a:effectRef>
        <a:fontRef idx="minor">
          <a:schemeClr val="lt1"/>
        </a:fontRef>
      </a:style>
    </a:spDef>
  </a:objectDefaults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Adayana_Template">
  <a:themeElements>
    <a:clrScheme name="Title and Content 1">
      <a:dk1>
        <a:srgbClr val="595959"/>
      </a:dk1>
      <a:lt1>
        <a:srgbClr val="FFFFFF"/>
      </a:lt1>
      <a:dk2>
        <a:srgbClr val="D16F1A"/>
      </a:dk2>
      <a:lt2>
        <a:srgbClr val="BFBFBF"/>
      </a:lt2>
      <a:accent1>
        <a:srgbClr val="D16F1A"/>
      </a:accent1>
      <a:accent2>
        <a:srgbClr val="595959"/>
      </a:accent2>
      <a:accent3>
        <a:srgbClr val="FFFFFF"/>
      </a:accent3>
      <a:accent4>
        <a:srgbClr val="4B4B4B"/>
      </a:accent4>
      <a:accent5>
        <a:srgbClr val="E5BBAB"/>
      </a:accent5>
      <a:accent6>
        <a:srgbClr val="505050"/>
      </a:accent6>
      <a:hlink>
        <a:srgbClr val="72C7E7"/>
      </a:hlink>
      <a:folHlink>
        <a:srgbClr val="F69240"/>
      </a:folHlink>
    </a:clrScheme>
    <a:fontScheme name="Title and Conte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and Content 1">
        <a:dk1>
          <a:srgbClr val="595959"/>
        </a:dk1>
        <a:lt1>
          <a:srgbClr val="FFFFFF"/>
        </a:lt1>
        <a:dk2>
          <a:srgbClr val="D16F1A"/>
        </a:dk2>
        <a:lt2>
          <a:srgbClr val="BFBFBF"/>
        </a:lt2>
        <a:accent1>
          <a:srgbClr val="D16F1A"/>
        </a:accent1>
        <a:accent2>
          <a:srgbClr val="595959"/>
        </a:accent2>
        <a:accent3>
          <a:srgbClr val="FFFFFF"/>
        </a:accent3>
        <a:accent4>
          <a:srgbClr val="4B4B4B"/>
        </a:accent4>
        <a:accent5>
          <a:srgbClr val="E5BBAB"/>
        </a:accent5>
        <a:accent6>
          <a:srgbClr val="505050"/>
        </a:accent6>
        <a:hlink>
          <a:srgbClr val="72C7E7"/>
        </a:hlink>
        <a:folHlink>
          <a:srgbClr val="F692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Adayana_Template</Template>
  <TotalTime>7506</TotalTime>
  <Words>307</Words>
  <Application>Microsoft Office PowerPoint</Application>
  <PresentationFormat>On-screen Show (4:3)</PresentationFormat>
  <Paragraphs>88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6</vt:i4>
      </vt:variant>
    </vt:vector>
  </HeadingPairs>
  <TitlesOfParts>
    <vt:vector size="34" baseType="lpstr">
      <vt:lpstr>Adayana_Template</vt:lpstr>
      <vt:lpstr>1_SubTitle &amp; Content</vt:lpstr>
      <vt:lpstr>1_Adayana_Template</vt:lpstr>
      <vt:lpstr>2_SubTitle &amp; Content</vt:lpstr>
      <vt:lpstr>8_Adayana_Template</vt:lpstr>
      <vt:lpstr>2_Adayana_Template</vt:lpstr>
      <vt:lpstr>3_Adayana_Template</vt:lpstr>
      <vt:lpstr>4_Adayana_Template</vt:lpstr>
      <vt:lpstr>5_Adayana_Template</vt:lpstr>
      <vt:lpstr>Thème Office</vt:lpstr>
      <vt:lpstr>6_Adayana_Template</vt:lpstr>
      <vt:lpstr>7_Adayana_Template</vt:lpstr>
      <vt:lpstr>9_Adayana_Template</vt:lpstr>
      <vt:lpstr>10_Adayana_Template</vt:lpstr>
      <vt:lpstr>11_Adayana_Template</vt:lpstr>
      <vt:lpstr>12_Adayana_Template</vt:lpstr>
      <vt:lpstr>13_Adayana_Template</vt:lpstr>
      <vt:lpstr>14_Adayana_Template</vt:lpstr>
      <vt:lpstr>15_Adayana_Template</vt:lpstr>
      <vt:lpstr>16_Adayana_Template</vt:lpstr>
      <vt:lpstr>17_Adayana_Template</vt:lpstr>
      <vt:lpstr>18_Adayana_Template</vt:lpstr>
      <vt:lpstr>19_Adayana_Template</vt:lpstr>
      <vt:lpstr>20_Adayana_Template</vt:lpstr>
      <vt:lpstr>21_Adayana_Template</vt:lpstr>
      <vt:lpstr>22_Adayana_Template</vt:lpstr>
      <vt:lpstr>23_Adayana_Template</vt:lpstr>
      <vt:lpstr>HM Clasuse Theme</vt:lpstr>
      <vt:lpstr>Directions/Trends in Fresh Market Tomatoes in N. America</vt:lpstr>
      <vt:lpstr>N American Fresh Market Tomato Seed</vt:lpstr>
      <vt:lpstr>FM TOM Production Trends: US*</vt:lpstr>
      <vt:lpstr>Production Trends:MX</vt:lpstr>
      <vt:lpstr>Production Trends: Methods</vt:lpstr>
      <vt:lpstr>Consumer Trends</vt:lpstr>
    </vt:vector>
  </TitlesOfParts>
  <Company>ABG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Title Page</dc:title>
  <dc:creator>rmcmanus</dc:creator>
  <dc:description>3/3/2009</dc:description>
  <cp:lastModifiedBy>HP</cp:lastModifiedBy>
  <cp:revision>561</cp:revision>
  <dcterms:created xsi:type="dcterms:W3CDTF">2010-02-24T17:48:23Z</dcterms:created>
  <dcterms:modified xsi:type="dcterms:W3CDTF">2013-02-07T01:51:33Z</dcterms:modified>
</cp:coreProperties>
</file>