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8" r:id="rId3"/>
    <p:sldId id="321" r:id="rId4"/>
    <p:sldId id="323" r:id="rId5"/>
    <p:sldId id="325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0" autoAdjust="0"/>
  </p:normalViewPr>
  <p:slideViewPr>
    <p:cSldViewPr>
      <p:cViewPr>
        <p:scale>
          <a:sx n="100" d="100"/>
          <a:sy n="100" d="100"/>
        </p:scale>
        <p:origin x="-294" y="936"/>
      </p:cViewPr>
      <p:guideLst>
        <p:guide orient="horz" pos="2160"/>
        <p:guide orient="horz" pos="720"/>
        <p:guide orient="horz" pos="864"/>
        <p:guide orient="horz" pos="3984"/>
        <p:guide orient="horz" pos="3552"/>
        <p:guide orient="horz" pos="1536"/>
        <p:guide pos="2880"/>
        <p:guide pos="624"/>
        <p:guide pos="5136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298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B1032E-61B8-4256-9DE7-94142B912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1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10062C6-C58D-405E-813A-B6E33C57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4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14454C02-B573-4279-9165-70922E5839B9}" type="slidenum">
              <a:rPr lang="en-US" sz="1200" smtClean="0">
                <a:solidFill>
                  <a:schemeClr val="tx1"/>
                </a:solidFill>
              </a:rPr>
              <a:pPr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1426D0BA-7127-4EFE-BF15-EF83E419C511}" type="slidenum">
              <a:rPr lang="en-US" sz="1200" smtClean="0">
                <a:solidFill>
                  <a:schemeClr val="tx1"/>
                </a:solidFill>
              </a:rPr>
              <a:pPr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1426D0BA-7127-4EFE-BF15-EF83E419C511}" type="slidenum">
              <a:rPr lang="en-US" sz="1200" smtClean="0">
                <a:solidFill>
                  <a:schemeClr val="tx1"/>
                </a:solidFill>
              </a:rPr>
              <a:pPr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1426D0BA-7127-4EFE-BF15-EF83E419C511}" type="slidenum">
              <a:rPr lang="en-US" sz="1200" smtClean="0">
                <a:solidFill>
                  <a:schemeClr val="tx1"/>
                </a:solidFill>
              </a:rPr>
              <a:pPr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1426D0BA-7127-4EFE-BF15-EF83E419C511}" type="slidenum">
              <a:rPr lang="en-US" sz="1200" smtClean="0">
                <a:solidFill>
                  <a:schemeClr val="tx1"/>
                </a:solidFill>
              </a:rPr>
              <a:pPr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28600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2286000"/>
            <a:ext cx="81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01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06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3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21424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23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37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0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34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54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52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94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93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027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53975"/>
            <a:ext cx="7461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800"/>
        </a:lnSpc>
        <a:spcBef>
          <a:spcPct val="0"/>
        </a:spcBef>
        <a:spcAft>
          <a:spcPts val="1400"/>
        </a:spcAft>
        <a:tabLst>
          <a:tab pos="1620838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384175" algn="l" rtl="0" eaLnBrk="1" fontAlgn="base" hangingPunct="1">
        <a:lnSpc>
          <a:spcPts val="2800"/>
        </a:lnSpc>
        <a:spcBef>
          <a:spcPct val="0"/>
        </a:spcBef>
        <a:spcAft>
          <a:spcPts val="1400"/>
        </a:spcAft>
        <a:buFont typeface="Arial" charset="0"/>
        <a:buChar char="•"/>
        <a:tabLst>
          <a:tab pos="1620838" algn="l"/>
        </a:tabLst>
        <a:defRPr sz="2400">
          <a:solidFill>
            <a:schemeClr val="tx1"/>
          </a:solidFill>
          <a:latin typeface="+mn-lt"/>
        </a:defRPr>
      </a:lvl2pPr>
      <a:lvl3pPr marL="766763" indent="-379413" algn="l" rtl="0" eaLnBrk="1" fontAlgn="base" hangingPunct="1">
        <a:lnSpc>
          <a:spcPts val="2800"/>
        </a:lnSpc>
        <a:spcBef>
          <a:spcPct val="0"/>
        </a:spcBef>
        <a:spcAft>
          <a:spcPts val="1400"/>
        </a:spcAft>
        <a:buFont typeface="Arial" charset="0"/>
        <a:buChar char="•"/>
        <a:tabLst>
          <a:tab pos="1620838" algn="l"/>
        </a:tabLst>
        <a:defRPr sz="2400">
          <a:solidFill>
            <a:schemeClr val="tx1"/>
          </a:solidFill>
          <a:latin typeface="+mn-lt"/>
        </a:defRPr>
      </a:lvl3pPr>
      <a:lvl4pPr marL="1147763" indent="-379413" algn="l" rtl="0" eaLnBrk="1" fontAlgn="base" hangingPunct="1">
        <a:lnSpc>
          <a:spcPts val="2800"/>
        </a:lnSpc>
        <a:spcBef>
          <a:spcPct val="0"/>
        </a:spcBef>
        <a:spcAft>
          <a:spcPts val="1400"/>
        </a:spcAft>
        <a:buChar char="–"/>
        <a:tabLst>
          <a:tab pos="1620838" algn="l"/>
        </a:tabLst>
        <a:defRPr sz="2400">
          <a:solidFill>
            <a:schemeClr val="tx1"/>
          </a:solidFill>
          <a:latin typeface="+mn-lt"/>
        </a:defRPr>
      </a:lvl4pPr>
      <a:lvl5pPr marL="1524000" indent="-374650" algn="l" rtl="0" eaLnBrk="1" fontAlgn="base" hangingPunct="1">
        <a:lnSpc>
          <a:spcPts val="2800"/>
        </a:lnSpc>
        <a:spcBef>
          <a:spcPct val="0"/>
        </a:spcBef>
        <a:spcAft>
          <a:spcPts val="1400"/>
        </a:spcAft>
        <a:buChar char="–"/>
        <a:tabLst>
          <a:tab pos="1620838" algn="l"/>
        </a:tabLst>
        <a:defRPr sz="2400">
          <a:solidFill>
            <a:schemeClr val="tx1"/>
          </a:solidFill>
          <a:latin typeface="+mn-lt"/>
        </a:defRPr>
      </a:lvl5pPr>
      <a:lvl6pPr marL="1981200" indent="-374650" algn="l" rtl="0" eaLnBrk="1" fontAlgn="base" hangingPunct="1">
        <a:lnSpc>
          <a:spcPts val="2800"/>
        </a:lnSpc>
        <a:spcBef>
          <a:spcPct val="0"/>
        </a:spcBef>
        <a:spcAft>
          <a:spcPts val="1400"/>
        </a:spcAft>
        <a:buChar char="–"/>
        <a:tabLst>
          <a:tab pos="1620838" algn="l"/>
        </a:tabLst>
        <a:defRPr sz="2400">
          <a:solidFill>
            <a:schemeClr val="tx1"/>
          </a:solidFill>
          <a:latin typeface="+mn-lt"/>
        </a:defRPr>
      </a:lvl6pPr>
      <a:lvl7pPr marL="2438400" indent="-374650" algn="l" rtl="0" eaLnBrk="1" fontAlgn="base" hangingPunct="1">
        <a:lnSpc>
          <a:spcPts val="2800"/>
        </a:lnSpc>
        <a:spcBef>
          <a:spcPct val="0"/>
        </a:spcBef>
        <a:spcAft>
          <a:spcPts val="1400"/>
        </a:spcAft>
        <a:buChar char="–"/>
        <a:tabLst>
          <a:tab pos="1620838" algn="l"/>
        </a:tabLst>
        <a:defRPr sz="2400">
          <a:solidFill>
            <a:schemeClr val="tx1"/>
          </a:solidFill>
          <a:latin typeface="+mn-lt"/>
        </a:defRPr>
      </a:lvl7pPr>
      <a:lvl8pPr marL="2895600" indent="-374650" algn="l" rtl="0" eaLnBrk="1" fontAlgn="base" hangingPunct="1">
        <a:lnSpc>
          <a:spcPts val="2800"/>
        </a:lnSpc>
        <a:spcBef>
          <a:spcPct val="0"/>
        </a:spcBef>
        <a:spcAft>
          <a:spcPts val="1400"/>
        </a:spcAft>
        <a:buChar char="–"/>
        <a:tabLst>
          <a:tab pos="1620838" algn="l"/>
        </a:tabLst>
        <a:defRPr sz="2400">
          <a:solidFill>
            <a:schemeClr val="tx1"/>
          </a:solidFill>
          <a:latin typeface="+mn-lt"/>
        </a:defRPr>
      </a:lvl8pPr>
      <a:lvl9pPr marL="3352800" indent="-374650" algn="l" rtl="0" eaLnBrk="1" fontAlgn="base" hangingPunct="1">
        <a:lnSpc>
          <a:spcPts val="2800"/>
        </a:lnSpc>
        <a:spcBef>
          <a:spcPct val="0"/>
        </a:spcBef>
        <a:spcAft>
          <a:spcPts val="1400"/>
        </a:spcAft>
        <a:buChar char="–"/>
        <a:tabLst>
          <a:tab pos="1620838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ChangeArrowheads="1"/>
          </p:cNvSpPr>
          <p:nvPr/>
        </p:nvSpPr>
        <p:spPr bwMode="auto">
          <a:xfrm>
            <a:off x="358775" y="6477000"/>
            <a:ext cx="791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dirty="0" smtClean="0">
                <a:solidFill>
                  <a:schemeClr val="bg2"/>
                </a:solidFill>
              </a:rPr>
              <a:t>Trends in </a:t>
            </a:r>
            <a:r>
              <a:rPr lang="en-US" dirty="0" err="1" smtClean="0">
                <a:solidFill>
                  <a:schemeClr val="bg2"/>
                </a:solidFill>
              </a:rPr>
              <a:t>europe</a:t>
            </a:r>
            <a:r>
              <a:rPr lang="en-US" dirty="0" smtClean="0">
                <a:solidFill>
                  <a:schemeClr val="bg2"/>
                </a:solidFill>
              </a:rPr>
              <a:t>| Frits </a:t>
            </a:r>
            <a:r>
              <a:rPr lang="en-US" dirty="0" err="1" smtClean="0">
                <a:solidFill>
                  <a:schemeClr val="bg2"/>
                </a:solidFill>
              </a:rPr>
              <a:t>Herlaar</a:t>
            </a:r>
            <a:r>
              <a:rPr lang="en-US" dirty="0" smtClean="0">
                <a:solidFill>
                  <a:schemeClr val="bg2"/>
                </a:solidFill>
              </a:rPr>
              <a:t>| 3-2-2013</a:t>
            </a:r>
          </a:p>
        </p:txBody>
      </p:sp>
      <p:sp>
        <p:nvSpPr>
          <p:cNvPr id="3075" name="Rectangle 2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775" y="2286000"/>
            <a:ext cx="79168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1" hangingPunct="1"/>
            <a:r>
              <a:rPr lang="en-US" dirty="0" smtClean="0"/>
              <a:t>TRENDS IN NORTH WEST EUROPE</a:t>
            </a:r>
          </a:p>
        </p:txBody>
      </p:sp>
      <p:sp>
        <p:nvSpPr>
          <p:cNvPr id="3076" name="Rectangle 2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58775" y="3957638"/>
            <a:ext cx="7162800" cy="5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indent="0" eaLnBrk="1" hangingPunct="1">
              <a:spcAft>
                <a:spcPct val="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8" name="AutoShape 7">
            <a:hlinkClick r:id="rId3" action="ppaction://hlinksldjump"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326811"/>
            <a:ext cx="3067693" cy="513191"/>
          </a:xfrm>
          <a:prstGeom prst="roundRect">
            <a:avLst>
              <a:gd name="adj" fmla="val 16667"/>
            </a:avLst>
          </a:prstGeom>
          <a:effectLst>
            <a:outerShdw dist="107763" dir="2700000" algn="ctr" rotWithShape="0">
              <a:srgbClr val="006600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66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s-ES" sz="2400" dirty="0" err="1" smtClean="0">
                <a:hlinkClick r:id="rId3" action="ppaction://hlinksldjump"/>
              </a:rPr>
              <a:t>Heated</a:t>
            </a:r>
            <a:r>
              <a:rPr lang="es-ES" sz="2400" dirty="0" smtClean="0">
                <a:hlinkClick r:id="rId3" action="ppaction://hlinksldjump"/>
              </a:rPr>
              <a:t> </a:t>
            </a:r>
            <a:r>
              <a:rPr lang="es-ES" sz="2400" dirty="0" err="1" smtClean="0">
                <a:hlinkClick r:id="rId3" action="ppaction://hlinksldjump"/>
              </a:rPr>
              <a:t>greenhouse</a:t>
            </a:r>
            <a:endParaRPr lang="en-GB" sz="2400" dirty="0" smtClean="0">
              <a:hlinkClick r:id="rId3" action="ppaction://hlinksldjump"/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58774" y="1438275"/>
            <a:ext cx="385318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800"/>
              </a:lnSpc>
              <a:spcAft>
                <a:spcPts val="1400"/>
              </a:spcAft>
            </a:pPr>
            <a:r>
              <a:rPr lang="nl-NL" sz="2400" dirty="0" err="1" smtClean="0">
                <a:solidFill>
                  <a:schemeClr val="bg2"/>
                </a:solidFill>
              </a:rPr>
              <a:t>Growing</a:t>
            </a:r>
            <a:r>
              <a:rPr lang="nl-NL" sz="2400" dirty="0" smtClean="0">
                <a:solidFill>
                  <a:schemeClr val="bg2"/>
                </a:solidFill>
              </a:rPr>
              <a:t> </a:t>
            </a:r>
            <a:r>
              <a:rPr lang="nl-NL" sz="2400" dirty="0" err="1" smtClean="0">
                <a:solidFill>
                  <a:schemeClr val="bg2"/>
                </a:solidFill>
              </a:rPr>
              <a:t>areas</a:t>
            </a:r>
            <a:endParaRPr lang="nl-NL" sz="2400" dirty="0">
              <a:solidFill>
                <a:schemeClr val="bg2"/>
              </a:solidFill>
            </a:endParaRP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159000"/>
            <a:ext cx="8277225" cy="35907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1" eaLnBrk="1" hangingPunct="1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The Netherlands</a:t>
            </a:r>
          </a:p>
          <a:p>
            <a:pPr lvl="1" eaLnBrk="1" hangingPunct="1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Belgium</a:t>
            </a:r>
          </a:p>
          <a:p>
            <a:pPr lvl="1" eaLnBrk="1" hangingPunct="1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France</a:t>
            </a:r>
          </a:p>
          <a:p>
            <a:pPr lvl="1" eaLnBrk="1" hangingPunct="1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Poland</a:t>
            </a:r>
          </a:p>
          <a:p>
            <a:pPr lvl="1" eaLnBrk="1" hangingPunct="1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Russia</a:t>
            </a:r>
          </a:p>
          <a:p>
            <a:pPr lvl="1" eaLnBrk="1" hangingPunct="1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Scandinavia</a:t>
            </a:r>
          </a:p>
          <a:p>
            <a:pPr lvl="1" eaLnBrk="1" hangingPunct="1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United Kingdom</a:t>
            </a:r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358775" y="6710363"/>
            <a:ext cx="7916863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800">
                <a:solidFill>
                  <a:schemeClr val="bg1"/>
                </a:solidFill>
              </a:rPr>
              <a:t>Title of the presentation | Name Speaker | Date</a:t>
            </a:r>
          </a:p>
        </p:txBody>
      </p:sp>
      <p:sp>
        <p:nvSpPr>
          <p:cNvPr id="4102" name="Line 13"/>
          <p:cNvSpPr>
            <a:spLocks noChangeShapeType="1"/>
          </p:cNvSpPr>
          <p:nvPr/>
        </p:nvSpPr>
        <p:spPr bwMode="auto">
          <a:xfrm>
            <a:off x="358775" y="6656388"/>
            <a:ext cx="8277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4259296" cy="31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8" name="AutoShape 7">
            <a:hlinkClick r:id="rId3" action="ppaction://hlinksldjump"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326811"/>
            <a:ext cx="4189318" cy="513191"/>
          </a:xfrm>
          <a:prstGeom prst="roundRect">
            <a:avLst>
              <a:gd name="adj" fmla="val 16667"/>
            </a:avLst>
          </a:prstGeom>
          <a:effectLst>
            <a:outerShdw dist="107763" dir="2700000" algn="ctr" rotWithShape="0">
              <a:srgbClr val="006600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66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s-ES" sz="2400" dirty="0" err="1" smtClean="0">
                <a:hlinkClick r:id="rId3" action="ppaction://hlinksldjump"/>
              </a:rPr>
              <a:t>Trends</a:t>
            </a:r>
            <a:r>
              <a:rPr lang="es-ES" sz="2400" dirty="0" smtClean="0">
                <a:hlinkClick r:id="rId3" action="ppaction://hlinksldjump"/>
              </a:rPr>
              <a:t> </a:t>
            </a:r>
            <a:r>
              <a:rPr lang="es-ES" sz="2400" dirty="0" err="1" smtClean="0">
                <a:hlinkClick r:id="rId3" action="ppaction://hlinksldjump"/>
              </a:rPr>
              <a:t>Heated</a:t>
            </a:r>
            <a:r>
              <a:rPr lang="es-ES" sz="2400" dirty="0" smtClean="0">
                <a:hlinkClick r:id="rId3" action="ppaction://hlinksldjump"/>
              </a:rPr>
              <a:t> </a:t>
            </a:r>
            <a:r>
              <a:rPr lang="es-ES" sz="2400" dirty="0" err="1" smtClean="0">
                <a:hlinkClick r:id="rId3" action="ppaction://hlinksldjump"/>
              </a:rPr>
              <a:t>greenhouse</a:t>
            </a:r>
            <a:endParaRPr lang="en-GB" sz="2400" dirty="0" smtClean="0">
              <a:hlinkClick r:id="rId3" action="ppaction://hlinksldjump"/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36326" y="1438275"/>
            <a:ext cx="385318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800"/>
              </a:lnSpc>
              <a:spcAft>
                <a:spcPts val="1400"/>
              </a:spcAft>
            </a:pPr>
            <a:r>
              <a:rPr lang="nl-NL" sz="2400" dirty="0" smtClean="0">
                <a:solidFill>
                  <a:schemeClr val="bg2"/>
                </a:solidFill>
              </a:rPr>
              <a:t>Landscape</a:t>
            </a:r>
            <a:endParaRPr lang="nl-NL" sz="2400" dirty="0">
              <a:solidFill>
                <a:schemeClr val="bg2"/>
              </a:solidFill>
            </a:endParaRP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159000"/>
            <a:ext cx="8277225" cy="44884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1" eaLnBrk="1" hangingPunct="1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Economic crisis</a:t>
            </a:r>
          </a:p>
          <a:p>
            <a:pPr lvl="1" eaLnBrk="1" hangingPunct="1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Stable acreage NW Europe, slight growth E. Europe, decrease in number of growers</a:t>
            </a:r>
          </a:p>
          <a:p>
            <a:pPr lvl="1" eaLnBrk="1" hangingPunct="1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Price level of product under pressure</a:t>
            </a:r>
          </a:p>
          <a:p>
            <a:pPr lvl="1" eaLnBrk="1" hangingPunct="1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Increase productivity</a:t>
            </a:r>
          </a:p>
          <a:p>
            <a:pPr lvl="1" eaLnBrk="1" hangingPunct="1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Cost management</a:t>
            </a:r>
          </a:p>
          <a:p>
            <a:pPr lvl="2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Labor </a:t>
            </a:r>
          </a:p>
          <a:p>
            <a:pPr lvl="2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Energy</a:t>
            </a:r>
            <a:endParaRPr lang="en-US" sz="2000" dirty="0" smtClean="0">
              <a:solidFill>
                <a:schemeClr val="bg2"/>
              </a:solidFill>
            </a:endParaRPr>
          </a:p>
          <a:p>
            <a:pPr lvl="2">
              <a:tabLst>
                <a:tab pos="177800" algn="l"/>
              </a:tabLst>
            </a:pP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358775" y="6710363"/>
            <a:ext cx="7916863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800">
                <a:solidFill>
                  <a:schemeClr val="bg1"/>
                </a:solidFill>
              </a:rPr>
              <a:t>Title of the presentation | Name Speaker | Date</a:t>
            </a:r>
          </a:p>
        </p:txBody>
      </p:sp>
      <p:sp>
        <p:nvSpPr>
          <p:cNvPr id="4102" name="Line 13"/>
          <p:cNvSpPr>
            <a:spLocks noChangeShapeType="1"/>
          </p:cNvSpPr>
          <p:nvPr/>
        </p:nvSpPr>
        <p:spPr bwMode="auto">
          <a:xfrm>
            <a:off x="358775" y="6656388"/>
            <a:ext cx="8277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8" name="AutoShape 7">
            <a:hlinkClick r:id="rId3" action="ppaction://hlinksldjump"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326811"/>
            <a:ext cx="4189318" cy="513191"/>
          </a:xfrm>
          <a:prstGeom prst="roundRect">
            <a:avLst>
              <a:gd name="adj" fmla="val 16667"/>
            </a:avLst>
          </a:prstGeom>
          <a:effectLst>
            <a:outerShdw dist="107763" dir="2700000" algn="ctr" rotWithShape="0">
              <a:srgbClr val="006600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66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s-ES" sz="2400" dirty="0" err="1" smtClean="0">
                <a:hlinkClick r:id="rId3" action="ppaction://hlinksldjump"/>
              </a:rPr>
              <a:t>Trends</a:t>
            </a:r>
            <a:r>
              <a:rPr lang="es-ES" sz="2400" dirty="0" smtClean="0">
                <a:hlinkClick r:id="rId3" action="ppaction://hlinksldjump"/>
              </a:rPr>
              <a:t> </a:t>
            </a:r>
            <a:r>
              <a:rPr lang="es-ES" sz="2400" dirty="0" err="1" smtClean="0">
                <a:hlinkClick r:id="rId3" action="ppaction://hlinksldjump"/>
              </a:rPr>
              <a:t>Heated</a:t>
            </a:r>
            <a:r>
              <a:rPr lang="es-ES" sz="2400" dirty="0" smtClean="0">
                <a:hlinkClick r:id="rId3" action="ppaction://hlinksldjump"/>
              </a:rPr>
              <a:t> </a:t>
            </a:r>
            <a:r>
              <a:rPr lang="es-ES" sz="2400" dirty="0" err="1" smtClean="0">
                <a:hlinkClick r:id="rId3" action="ppaction://hlinksldjump"/>
              </a:rPr>
              <a:t>greenhouse</a:t>
            </a:r>
            <a:endParaRPr lang="en-GB" sz="2400" dirty="0" smtClean="0">
              <a:hlinkClick r:id="rId3" action="ppaction://hlinksldjump"/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36326" y="1438275"/>
            <a:ext cx="385318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800"/>
              </a:lnSpc>
              <a:spcAft>
                <a:spcPts val="1400"/>
              </a:spcAft>
            </a:pPr>
            <a:r>
              <a:rPr lang="nl-NL" sz="2400" dirty="0" err="1" smtClean="0">
                <a:solidFill>
                  <a:schemeClr val="bg2"/>
                </a:solidFill>
              </a:rPr>
              <a:t>Tomato</a:t>
            </a:r>
            <a:r>
              <a:rPr lang="nl-NL" sz="2400" dirty="0" smtClean="0">
                <a:solidFill>
                  <a:schemeClr val="bg2"/>
                </a:solidFill>
              </a:rPr>
              <a:t> </a:t>
            </a:r>
            <a:r>
              <a:rPr lang="nl-NL" sz="2400" dirty="0" err="1" smtClean="0">
                <a:solidFill>
                  <a:schemeClr val="bg2"/>
                </a:solidFill>
              </a:rPr>
              <a:t>Growing</a:t>
            </a:r>
            <a:endParaRPr lang="nl-NL" sz="2400" dirty="0">
              <a:solidFill>
                <a:schemeClr val="bg2"/>
              </a:solidFill>
            </a:endParaRP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159000"/>
            <a:ext cx="8277225" cy="50270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2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Many</a:t>
            </a:r>
            <a:r>
              <a:rPr lang="en-US" sz="2000" dirty="0" smtClean="0">
                <a:solidFill>
                  <a:schemeClr val="bg2"/>
                </a:solidFill>
              </a:rPr>
              <a:t> types </a:t>
            </a:r>
            <a:r>
              <a:rPr lang="en-US" sz="2000" dirty="0" smtClean="0">
                <a:solidFill>
                  <a:schemeClr val="bg2"/>
                </a:solidFill>
              </a:rPr>
              <a:t>of tomatoes; TOV, beef, small beef, cocktail, plum, mini plum, grape, cherry, </a:t>
            </a:r>
            <a:r>
              <a:rPr lang="en-US" sz="2000" dirty="0" err="1" smtClean="0">
                <a:solidFill>
                  <a:schemeClr val="bg2"/>
                </a:solidFill>
              </a:rPr>
              <a:t>oxheart</a:t>
            </a:r>
            <a:r>
              <a:rPr lang="en-US" sz="2000" dirty="0" smtClean="0">
                <a:solidFill>
                  <a:schemeClr val="bg2"/>
                </a:solidFill>
              </a:rPr>
              <a:t>,…….</a:t>
            </a:r>
          </a:p>
          <a:p>
            <a:pPr lvl="2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Year round growing</a:t>
            </a:r>
          </a:p>
          <a:p>
            <a:pPr lvl="2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High tech production, artificial lighting </a:t>
            </a:r>
            <a:r>
              <a:rPr lang="en-US" sz="2000" dirty="0" smtClean="0">
                <a:solidFill>
                  <a:schemeClr val="bg2"/>
                </a:solidFill>
              </a:rPr>
              <a:t>in greenhouse</a:t>
            </a:r>
          </a:p>
          <a:p>
            <a:pPr lvl="2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High production</a:t>
            </a:r>
          </a:p>
          <a:p>
            <a:pPr lvl="2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High quality</a:t>
            </a:r>
          </a:p>
          <a:p>
            <a:pPr lvl="2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Taste</a:t>
            </a:r>
          </a:p>
          <a:p>
            <a:pPr lvl="2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Rootstocks</a:t>
            </a:r>
          </a:p>
          <a:p>
            <a:pPr lvl="2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Demand for high quality seeds</a:t>
            </a:r>
          </a:p>
          <a:p>
            <a:pPr marL="387350" lvl="2" indent="0">
              <a:buNone/>
              <a:tabLst>
                <a:tab pos="177800" algn="l"/>
              </a:tabLst>
            </a:pP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358775" y="6710363"/>
            <a:ext cx="7916863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800">
                <a:solidFill>
                  <a:schemeClr val="bg1"/>
                </a:solidFill>
              </a:rPr>
              <a:t>Title of the presentation | Name Speaker | Date</a:t>
            </a:r>
          </a:p>
        </p:txBody>
      </p:sp>
      <p:sp>
        <p:nvSpPr>
          <p:cNvPr id="4102" name="Line 13"/>
          <p:cNvSpPr>
            <a:spLocks noChangeShapeType="1"/>
          </p:cNvSpPr>
          <p:nvPr/>
        </p:nvSpPr>
        <p:spPr bwMode="auto">
          <a:xfrm>
            <a:off x="358775" y="6656388"/>
            <a:ext cx="8277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6324"/>
            <a:ext cx="3785244" cy="208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3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8" name="AutoShape 7">
            <a:hlinkClick r:id="rId3" action="ppaction://hlinksldjump"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326811"/>
            <a:ext cx="4189318" cy="513191"/>
          </a:xfrm>
          <a:prstGeom prst="roundRect">
            <a:avLst>
              <a:gd name="adj" fmla="val 16667"/>
            </a:avLst>
          </a:prstGeom>
          <a:effectLst>
            <a:outerShdw dist="107763" dir="2700000" algn="ctr" rotWithShape="0">
              <a:srgbClr val="006600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66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s-ES" sz="2400" dirty="0" err="1" smtClean="0">
                <a:hlinkClick r:id="rId3" action="ppaction://hlinksldjump"/>
              </a:rPr>
              <a:t>Trends</a:t>
            </a:r>
            <a:r>
              <a:rPr lang="es-ES" sz="2400" dirty="0" smtClean="0">
                <a:hlinkClick r:id="rId3" action="ppaction://hlinksldjump"/>
              </a:rPr>
              <a:t> </a:t>
            </a:r>
            <a:r>
              <a:rPr lang="es-ES" sz="2400" dirty="0" err="1" smtClean="0">
                <a:hlinkClick r:id="rId3" action="ppaction://hlinksldjump"/>
              </a:rPr>
              <a:t>Heated</a:t>
            </a:r>
            <a:r>
              <a:rPr lang="es-ES" sz="2400" dirty="0" smtClean="0">
                <a:hlinkClick r:id="rId3" action="ppaction://hlinksldjump"/>
              </a:rPr>
              <a:t> </a:t>
            </a:r>
            <a:r>
              <a:rPr lang="es-ES" sz="2400" dirty="0" err="1" smtClean="0">
                <a:hlinkClick r:id="rId3" action="ppaction://hlinksldjump"/>
              </a:rPr>
              <a:t>greenhouse</a:t>
            </a:r>
            <a:endParaRPr lang="en-GB" sz="2400" dirty="0" smtClean="0">
              <a:hlinkClick r:id="rId3" action="ppaction://hlinksldjump"/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36326" y="1438275"/>
            <a:ext cx="385318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800"/>
              </a:lnSpc>
              <a:spcAft>
                <a:spcPts val="1400"/>
              </a:spcAft>
            </a:pPr>
            <a:r>
              <a:rPr lang="nl-NL" sz="2400" dirty="0" err="1" smtClean="0">
                <a:solidFill>
                  <a:schemeClr val="bg2"/>
                </a:solidFill>
              </a:rPr>
              <a:t>Diseases</a:t>
            </a:r>
            <a:endParaRPr lang="nl-NL" sz="2400" dirty="0">
              <a:solidFill>
                <a:schemeClr val="bg2"/>
              </a:solidFill>
            </a:endParaRP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159000"/>
            <a:ext cx="8277225" cy="25135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2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Botrytis</a:t>
            </a:r>
          </a:p>
          <a:p>
            <a:pPr lvl="2">
              <a:tabLst>
                <a:tab pos="177800" algn="l"/>
              </a:tabLst>
            </a:pPr>
            <a:r>
              <a:rPr lang="en-US" sz="2000" dirty="0" err="1" smtClean="0">
                <a:solidFill>
                  <a:schemeClr val="bg2"/>
                </a:solidFill>
              </a:rPr>
              <a:t>Pepino</a:t>
            </a:r>
            <a:r>
              <a:rPr lang="en-US" sz="2000" dirty="0" smtClean="0">
                <a:solidFill>
                  <a:schemeClr val="bg2"/>
                </a:solidFill>
              </a:rPr>
              <a:t> Mosaic Virus</a:t>
            </a:r>
          </a:p>
          <a:p>
            <a:pPr lvl="2">
              <a:tabLst>
                <a:tab pos="177800" algn="l"/>
              </a:tabLst>
            </a:pPr>
            <a:r>
              <a:rPr lang="en-US" sz="2000" dirty="0" smtClean="0">
                <a:solidFill>
                  <a:schemeClr val="bg2"/>
                </a:solidFill>
              </a:rPr>
              <a:t>Crazy roots – Agrobacterium</a:t>
            </a:r>
          </a:p>
          <a:p>
            <a:pPr lvl="2">
              <a:tabLst>
                <a:tab pos="177800" algn="l"/>
              </a:tabLst>
            </a:pPr>
            <a:r>
              <a:rPr lang="en-US" sz="2000" dirty="0" err="1" smtClean="0">
                <a:solidFill>
                  <a:schemeClr val="bg2"/>
                </a:solidFill>
              </a:rPr>
              <a:t>Oidium</a:t>
            </a:r>
            <a:endParaRPr lang="en-US" sz="2000" dirty="0" smtClean="0">
              <a:solidFill>
                <a:schemeClr val="bg2"/>
              </a:solidFill>
            </a:endParaRPr>
          </a:p>
          <a:p>
            <a:pPr lvl="2">
              <a:tabLst>
                <a:tab pos="177800" algn="l"/>
              </a:tabLst>
            </a:pPr>
            <a:r>
              <a:rPr lang="en-US" sz="2000" dirty="0" err="1" smtClean="0">
                <a:solidFill>
                  <a:schemeClr val="bg2"/>
                </a:solidFill>
              </a:rPr>
              <a:t>Fulvia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fulvum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358775" y="6710363"/>
            <a:ext cx="7916863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800">
                <a:solidFill>
                  <a:schemeClr val="bg1"/>
                </a:solidFill>
              </a:rPr>
              <a:t>Title of the presentation | Name Speaker | Date</a:t>
            </a:r>
          </a:p>
        </p:txBody>
      </p:sp>
      <p:sp>
        <p:nvSpPr>
          <p:cNvPr id="4102" name="Line 13"/>
          <p:cNvSpPr>
            <a:spLocks noChangeShapeType="1"/>
          </p:cNvSpPr>
          <p:nvPr/>
        </p:nvSpPr>
        <p:spPr bwMode="auto">
          <a:xfrm>
            <a:off x="358775" y="6656388"/>
            <a:ext cx="8277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68760"/>
            <a:ext cx="19335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89040"/>
            <a:ext cx="17811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90" y="4653136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3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 PowerPoint Presentatie 75">
  <a:themeElements>
    <a:clrScheme name="Blank Presentation 13">
      <a:dk1>
        <a:srgbClr val="000000"/>
      </a:dk1>
      <a:lt1>
        <a:srgbClr val="FFFFFF"/>
      </a:lt1>
      <a:dk2>
        <a:srgbClr val="B5BA05"/>
      </a:dk2>
      <a:lt2>
        <a:srgbClr val="000000"/>
      </a:lt2>
      <a:accent1>
        <a:srgbClr val="299926"/>
      </a:accent1>
      <a:accent2>
        <a:srgbClr val="F7E017"/>
      </a:accent2>
      <a:accent3>
        <a:srgbClr val="D7D9AA"/>
      </a:accent3>
      <a:accent4>
        <a:srgbClr val="DADADA"/>
      </a:accent4>
      <a:accent5>
        <a:srgbClr val="ACCAAC"/>
      </a:accent5>
      <a:accent6>
        <a:srgbClr val="E0CB14"/>
      </a:accent6>
      <a:hlink>
        <a:srgbClr val="000000"/>
      </a:hlink>
      <a:folHlink>
        <a:srgbClr val="FFFF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B5BA05"/>
        </a:dk2>
        <a:lt2>
          <a:srgbClr val="000000"/>
        </a:lt2>
        <a:accent1>
          <a:srgbClr val="299926"/>
        </a:accent1>
        <a:accent2>
          <a:srgbClr val="F7E017"/>
        </a:accent2>
        <a:accent3>
          <a:srgbClr val="D7D9AA"/>
        </a:accent3>
        <a:accent4>
          <a:srgbClr val="DADADA"/>
        </a:accent4>
        <a:accent5>
          <a:srgbClr val="ACCAAC"/>
        </a:accent5>
        <a:accent6>
          <a:srgbClr val="E0CB14"/>
        </a:accent6>
        <a:hlink>
          <a:srgbClr val="00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 PowerPoint Presentatie 75</Template>
  <TotalTime>140</TotalTime>
  <Words>168</Words>
  <Application>Microsoft Office PowerPoint</Application>
  <PresentationFormat>On-screen Show (4:3)</PresentationFormat>
  <Paragraphs>46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Basis PowerPoint Presentatie 75</vt:lpstr>
      <vt:lpstr>TRENDS IN NORTH WEST EUROPE</vt:lpstr>
      <vt:lpstr>Heated greenhouse</vt:lpstr>
      <vt:lpstr>Trends Heated greenhouse</vt:lpstr>
      <vt:lpstr>Trends Heated greenhouse</vt:lpstr>
      <vt:lpstr>Trends Heated greenhouse</vt:lpstr>
    </vt:vector>
  </TitlesOfParts>
  <Company>Enza Zaden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Enza Zaden</dc:title>
  <dc:creator>Frits Herlaar</dc:creator>
  <cp:lastModifiedBy>Frits Herlaar</cp:lastModifiedBy>
  <cp:revision>16</cp:revision>
  <cp:lastPrinted>2007-01-09T14:56:28Z</cp:lastPrinted>
  <dcterms:created xsi:type="dcterms:W3CDTF">2013-02-01T14:37:16Z</dcterms:created>
  <dcterms:modified xsi:type="dcterms:W3CDTF">2013-02-07T00:50:34Z</dcterms:modified>
</cp:coreProperties>
</file>